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5"/>
  </p:notesMasterIdLst>
  <p:handoutMasterIdLst>
    <p:handoutMasterId r:id="rId36"/>
  </p:handoutMasterIdLst>
  <p:sldIdLst>
    <p:sldId id="5215" r:id="rId2"/>
    <p:sldId id="5239" r:id="rId3"/>
    <p:sldId id="1051" r:id="rId4"/>
    <p:sldId id="5258" r:id="rId5"/>
    <p:sldId id="5256" r:id="rId6"/>
    <p:sldId id="5257" r:id="rId7"/>
    <p:sldId id="303" r:id="rId8"/>
    <p:sldId id="5196" r:id="rId9"/>
    <p:sldId id="1082" r:id="rId10"/>
    <p:sldId id="5231" r:id="rId11"/>
    <p:sldId id="1073" r:id="rId12"/>
    <p:sldId id="5263" r:id="rId13"/>
    <p:sldId id="1032" r:id="rId14"/>
    <p:sldId id="5264" r:id="rId15"/>
    <p:sldId id="323" r:id="rId16"/>
    <p:sldId id="1237" r:id="rId17"/>
    <p:sldId id="5265" r:id="rId18"/>
    <p:sldId id="5261" r:id="rId19"/>
    <p:sldId id="1074" r:id="rId20"/>
    <p:sldId id="5260" r:id="rId21"/>
    <p:sldId id="5254" r:id="rId22"/>
    <p:sldId id="5253" r:id="rId23"/>
    <p:sldId id="5237" r:id="rId24"/>
    <p:sldId id="5238" r:id="rId25"/>
    <p:sldId id="5233" r:id="rId26"/>
    <p:sldId id="1077" r:id="rId27"/>
    <p:sldId id="5240" r:id="rId28"/>
    <p:sldId id="5248" r:id="rId29"/>
    <p:sldId id="1059" r:id="rId30"/>
    <p:sldId id="5243" r:id="rId31"/>
    <p:sldId id="5245" r:id="rId32"/>
    <p:sldId id="5246" r:id="rId33"/>
    <p:sldId id="933" r:id="rId34"/>
  </p:sldIdLst>
  <p:sldSz cx="9144000" cy="5143500" type="screen16x9"/>
  <p:notesSz cx="6858000" cy="9144000"/>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808C"/>
    <a:srgbClr val="90939A"/>
    <a:srgbClr val="D3838F"/>
    <a:srgbClr val="878D94"/>
    <a:srgbClr val="799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CB0B1-BCF0-3744-859A-2D61830885A5}" v="1" dt="2025-02-20T11:24:37.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94"/>
    <p:restoredTop sz="74811" autoAdjust="0"/>
  </p:normalViewPr>
  <p:slideViewPr>
    <p:cSldViewPr snapToGrid="0">
      <p:cViewPr varScale="1">
        <p:scale>
          <a:sx n="112" d="100"/>
          <a:sy n="112" d="100"/>
        </p:scale>
        <p:origin x="73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A2C5AC80-3850-DF40-920F-C740E31E7C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8077DF87-701A-804E-A5DA-1672828273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199F97-AE88-1F41-BFF0-1151EBB67277}" type="datetimeFigureOut">
              <a:rPr lang="nb-NO" smtClean="0"/>
              <a:t>20.02.2025</a:t>
            </a:fld>
            <a:endParaRPr lang="nb-NO"/>
          </a:p>
        </p:txBody>
      </p:sp>
      <p:sp>
        <p:nvSpPr>
          <p:cNvPr id="4" name="Plassholder for bunntekst 3">
            <a:extLst>
              <a:ext uri="{FF2B5EF4-FFF2-40B4-BE49-F238E27FC236}">
                <a16:creationId xmlns:a16="http://schemas.microsoft.com/office/drawing/2014/main" id="{93328415-14D3-3942-9B76-BFF9293D20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249BF78-870B-274D-8E12-4F5DF0F54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912D9D-5582-614F-9A39-5509DA0C2D68}" type="slidenum">
              <a:rPr lang="nb-NO" smtClean="0"/>
              <a:t>‹#›</a:t>
            </a:fld>
            <a:endParaRPr lang="nb-NO"/>
          </a:p>
        </p:txBody>
      </p:sp>
    </p:spTree>
    <p:extLst>
      <p:ext uri="{BB962C8B-B14F-4D97-AF65-F5344CB8AC3E}">
        <p14:creationId xmlns:p14="http://schemas.microsoft.com/office/powerpoint/2010/main" val="121556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330AE-08C4-4E46-B1BA-C4CDA39B27B6}" type="datetimeFigureOut">
              <a:rPr lang="nb-NO" smtClean="0"/>
              <a:t>20.02.2025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5BDDF-48FA-AF4C-9EAB-5C452BC92B05}" type="slidenum">
              <a:rPr lang="nb-NO" smtClean="0"/>
              <a:t>‹#›</a:t>
            </a:fld>
            <a:endParaRPr lang="nb-NO"/>
          </a:p>
        </p:txBody>
      </p:sp>
    </p:spTree>
    <p:extLst>
      <p:ext uri="{BB962C8B-B14F-4D97-AF65-F5344CB8AC3E}">
        <p14:creationId xmlns:p14="http://schemas.microsoft.com/office/powerpoint/2010/main" val="108604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ecf.org/blog/equity-vs-equal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ietilsynet.no/globalassets/publikasjoner/barn-og-medier-undersokelser/2022/230206_digitale-dilemma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1200"/>
              </a:spcAft>
            </a:pPr>
            <a:r>
              <a:rPr lang="nb-NO" sz="2800" dirty="0"/>
              <a:t>“Inkludering”; på skolen, blant venner, i sosiale medier, blant foreldre. </a:t>
            </a:r>
            <a:endParaRPr lang="nb-NO" sz="1800" dirty="0">
              <a:solidFill>
                <a:srgbClr val="000000"/>
              </a:solidFill>
              <a:effectLst/>
              <a:latin typeface="Calibri" panose="020F0502020204030204" pitchFamily="34" charset="0"/>
              <a:ea typeface="Calibri" panose="020F0502020204030204" pitchFamily="34" charset="0"/>
            </a:endParaRPr>
          </a:p>
          <a:p>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Inkludering, mangfold og </a:t>
            </a:r>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Mangfold - personlighet, lynne, modning</a:t>
            </a:r>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Skoledagen viktigst i tillegg til hjemmet</a:t>
            </a:r>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Bry oss om alle</a:t>
            </a:r>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Bygge fellesskap og være raus med barnas klassevenner. Har vi plass til alle? Ser vi det positive i at vi er ulike?</a:t>
            </a:r>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Lite miljø = trygt og godt</a:t>
            </a:r>
            <a:endParaRPr lang="nb-NO" sz="1050" dirty="0">
              <a:effectLst/>
              <a:latin typeface="Calibri" panose="020F0502020204030204" pitchFamily="34" charset="0"/>
              <a:ea typeface="Calibri" panose="020F0502020204030204" pitchFamily="34" charset="0"/>
            </a:endParaRPr>
          </a:p>
          <a:p>
            <a:r>
              <a:rPr lang="nb-NO" sz="1050" dirty="0">
                <a:solidFill>
                  <a:srgbClr val="000000"/>
                </a:solidFill>
                <a:effectLst/>
                <a:latin typeface="Calibri" panose="020F0502020204030204" pitchFamily="34" charset="0"/>
                <a:ea typeface="Times New Roman" panose="02020603050405020304" pitchFamily="18" charset="0"/>
              </a:rPr>
              <a:t>Lite miljø = kjenner alle, ikke rart med den faren / moren</a:t>
            </a:r>
            <a:endParaRPr lang="nb-NO" sz="1050" dirty="0">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A2A5BDDF-48FA-AF4C-9EAB-5C452BC92B05}" type="slidenum">
              <a:rPr lang="nb-NO" smtClean="0"/>
              <a:t>1</a:t>
            </a:fld>
            <a:endParaRPr lang="nb-NO"/>
          </a:p>
        </p:txBody>
      </p:sp>
    </p:spTree>
    <p:extLst>
      <p:ext uri="{BB962C8B-B14F-4D97-AF65-F5344CB8AC3E}">
        <p14:creationId xmlns:p14="http://schemas.microsoft.com/office/powerpoint/2010/main" val="177890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Mangfold:</a:t>
            </a:r>
          </a:p>
          <a:p>
            <a:r>
              <a:rPr lang="nb-NO" b="0" i="0" dirty="0">
                <a:solidFill>
                  <a:srgbClr val="000000"/>
                </a:solidFill>
                <a:effectLst/>
                <a:latin typeface="aileronregular"/>
              </a:rPr>
              <a:t>Å høre til</a:t>
            </a:r>
          </a:p>
          <a:p>
            <a:r>
              <a:rPr lang="nb-NO" b="0" i="0" dirty="0">
                <a:solidFill>
                  <a:srgbClr val="000000"/>
                </a:solidFill>
                <a:effectLst/>
                <a:latin typeface="aileronregular"/>
              </a:rPr>
              <a:t>Oppleve mening</a:t>
            </a:r>
          </a:p>
          <a:p>
            <a:r>
              <a:rPr lang="nb-NO" b="0" i="0" dirty="0">
                <a:solidFill>
                  <a:srgbClr val="000000"/>
                </a:solidFill>
                <a:effectLst/>
                <a:latin typeface="aileronregular"/>
              </a:rPr>
              <a:t>Være betydningsfull for andre</a:t>
            </a:r>
          </a:p>
          <a:p>
            <a:endParaRPr lang="nb-NO" dirty="0"/>
          </a:p>
          <a:p>
            <a:r>
              <a:rPr lang="nb-NO" dirty="0"/>
              <a:t>Jeg snakker alltid om </a:t>
            </a:r>
          </a:p>
          <a:p>
            <a:pPr marL="228600" indent="-228600">
              <a:buFont typeface="+mj-lt"/>
              <a:buAutoNum type="arabicPeriod"/>
            </a:pPr>
            <a:r>
              <a:rPr lang="nb-NO" b="1" dirty="0"/>
              <a:t>Den enkelte eleven </a:t>
            </a:r>
            <a:r>
              <a:rPr lang="nb-NO" dirty="0"/>
              <a:t>- Se for deg en eller to av dine elever. </a:t>
            </a:r>
          </a:p>
          <a:p>
            <a:pPr marL="228600" indent="-228600">
              <a:buFont typeface="+mj-lt"/>
              <a:buAutoNum type="arabicPeriod"/>
            </a:pPr>
            <a:r>
              <a:rPr lang="nb-NO" b="1" dirty="0"/>
              <a:t>Elevgruppa</a:t>
            </a:r>
            <a:r>
              <a:rPr lang="nb-NO" dirty="0"/>
              <a:t> – se for deg flokken din</a:t>
            </a:r>
          </a:p>
          <a:p>
            <a:pPr marL="228600" indent="-228600">
              <a:buFont typeface="+mj-lt"/>
              <a:buAutoNum type="arabicPeriod"/>
            </a:pPr>
            <a:endParaRPr lang="nb-NO" dirty="0"/>
          </a:p>
          <a:p>
            <a:pPr marL="228600" indent="-228600">
              <a:buFont typeface="+mj-lt"/>
              <a:buAutoNum type="arabicPeriod"/>
            </a:pPr>
            <a:endParaRPr lang="nb-NO" dirty="0"/>
          </a:p>
          <a:p>
            <a:r>
              <a:rPr lang="nb-NO" dirty="0"/>
              <a:t>Foreldrene er barnas omsorgspersoner. De har ansvaret for oppdragelsen. Men skolen er den viktigste arenaen for barn fra 6 år til 16 (18) år -</a:t>
            </a:r>
          </a:p>
          <a:p>
            <a:pPr marL="171450" indent="-171450">
              <a:buFont typeface="Arial" panose="020B0604020202020204" pitchFamily="34" charset="0"/>
              <a:buChar char="•"/>
            </a:pPr>
            <a:r>
              <a:rPr lang="nb-NO" dirty="0"/>
              <a:t>Alle har behov for å være i et fellesskap, være en del av flokken. Hva gjør vi for å være inne? </a:t>
            </a:r>
          </a:p>
          <a:p>
            <a:pPr marL="171450" indent="-171450">
              <a:buFont typeface="Arial" panose="020B0604020202020204" pitchFamily="34" charset="0"/>
              <a:buChar char="•"/>
            </a:pPr>
            <a:r>
              <a:rPr lang="nb-NO" dirty="0"/>
              <a:t>Eleven er en enkeltperson</a:t>
            </a:r>
          </a:p>
          <a:p>
            <a:pPr marL="171450" indent="-171450">
              <a:buFont typeface="Arial" panose="020B0604020202020204" pitchFamily="34" charset="0"/>
              <a:buChar char="•"/>
            </a:pPr>
            <a:r>
              <a:rPr lang="nb-NO" dirty="0"/>
              <a:t>Elevene er del av en gruppe.</a:t>
            </a:r>
          </a:p>
          <a:p>
            <a:pPr marL="171450" indent="-171450">
              <a:buFont typeface="Arial" panose="020B0604020202020204" pitchFamily="34" charset="0"/>
              <a:buChar char="•"/>
            </a:pPr>
            <a:r>
              <a:rPr lang="nb-NO" dirty="0"/>
              <a:t>Ulike familieforhold, ulike kultur, ulik </a:t>
            </a:r>
            <a:r>
              <a:rPr lang="nb-NO" dirty="0" err="1"/>
              <a:t>kjønnsidentiet</a:t>
            </a:r>
            <a:r>
              <a:rPr lang="nb-NO" dirty="0"/>
              <a:t>, ulikt livssyn </a:t>
            </a:r>
          </a:p>
          <a:p>
            <a:pPr marL="171450" indent="-171450">
              <a:buFont typeface="Arial" panose="020B0604020202020204" pitchFamily="34" charset="0"/>
              <a:buChar cha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i="0" dirty="0" err="1">
                <a:solidFill>
                  <a:srgbClr val="000000"/>
                </a:solidFill>
                <a:effectLst/>
                <a:latin typeface="aileronregular"/>
              </a:rPr>
              <a:t>Dembra</a:t>
            </a:r>
            <a:r>
              <a:rPr lang="nb-NO" b="0" i="0" dirty="0">
                <a:solidFill>
                  <a:srgbClr val="000000"/>
                </a:solidFill>
                <a:effectLst/>
                <a:latin typeface="aileronregular"/>
              </a:rPr>
              <a:t> er bestilt av Utdanningsdirektoratet i 2012, på oppdrag fra Kunnskapsdepartementet.</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fld id="{A2A5BDDF-48FA-AF4C-9EAB-5C452BC92B05}" type="slidenum">
              <a:rPr lang="nb-NO" smtClean="0"/>
              <a:t>13</a:t>
            </a:fld>
            <a:endParaRPr lang="nb-NO"/>
          </a:p>
        </p:txBody>
      </p:sp>
    </p:spTree>
    <p:extLst>
      <p:ext uri="{BB962C8B-B14F-4D97-AF65-F5344CB8AC3E}">
        <p14:creationId xmlns:p14="http://schemas.microsoft.com/office/powerpoint/2010/main" val="1083387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9BB4-443F-4E57-59D1-824534A7CE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052D10-4A5A-1530-73E7-164E7EBE8F4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A3741F1-44E2-7BBF-A768-9EB5D9978D68}"/>
              </a:ext>
            </a:extLst>
          </p:cNvPr>
          <p:cNvSpPr>
            <a:spLocks noGrp="1"/>
          </p:cNvSpPr>
          <p:nvPr>
            <p:ph type="body" idx="1"/>
          </p:nvPr>
        </p:nvSpPr>
        <p:spPr/>
        <p:txBody>
          <a:bodyPr/>
          <a:lstStyle/>
          <a:p>
            <a:r>
              <a:rPr lang="nb-NO" dirty="0"/>
              <a:t>Forskjell på </a:t>
            </a:r>
          </a:p>
          <a:p>
            <a:r>
              <a:rPr lang="nb-NO" dirty="0" err="1"/>
              <a:t>equality</a:t>
            </a:r>
            <a:r>
              <a:rPr lang="nb-NO" dirty="0"/>
              <a:t> = alle får samme støtte</a:t>
            </a:r>
          </a:p>
          <a:p>
            <a:r>
              <a:rPr lang="nb-NO" dirty="0"/>
              <a:t>Equity = ekstra støtte basert på hva du har behov for</a:t>
            </a:r>
          </a:p>
          <a:p>
            <a:endParaRPr lang="nb-NO" dirty="0"/>
          </a:p>
          <a:p>
            <a:r>
              <a:rPr lang="nb-NO" dirty="0" err="1"/>
              <a:t>https</a:t>
            </a:r>
            <a:r>
              <a:rPr lang="nb-NO" dirty="0"/>
              <a:t>://</a:t>
            </a:r>
            <a:r>
              <a:rPr lang="nb-NO" dirty="0" err="1"/>
              <a:t>humanrights.gov.au</a:t>
            </a:r>
            <a:r>
              <a:rPr lang="nb-NO" dirty="0"/>
              <a:t>/lets-talk-</a:t>
            </a:r>
            <a:r>
              <a:rPr lang="nb-NO" dirty="0" err="1"/>
              <a:t>about</a:t>
            </a:r>
            <a:r>
              <a:rPr lang="nb-NO" dirty="0"/>
              <a:t>-</a:t>
            </a:r>
            <a:r>
              <a:rPr lang="nb-NO" dirty="0" err="1"/>
              <a:t>equality</a:t>
            </a:r>
            <a:r>
              <a:rPr lang="nb-NO" dirty="0"/>
              <a:t>-and-</a:t>
            </a:r>
            <a:r>
              <a:rPr lang="nb-NO" dirty="0" err="1"/>
              <a:t>equity</a:t>
            </a:r>
            <a:r>
              <a:rPr lang="nb-NO" dirty="0"/>
              <a:t>:</a:t>
            </a:r>
          </a:p>
          <a:p>
            <a:r>
              <a:rPr lang="nb-NO" b="0" i="0" u="none" strike="noStrike" dirty="0">
                <a:solidFill>
                  <a:srgbClr val="1F1923"/>
                </a:solidFill>
                <a:effectLst/>
                <a:latin typeface="Roboto" panose="020F0502020204030204" pitchFamily="34" charset="0"/>
              </a:rPr>
              <a:t>For </a:t>
            </a:r>
            <a:r>
              <a:rPr lang="nb-NO" b="0" i="0" u="none" strike="noStrike" dirty="0" err="1">
                <a:solidFill>
                  <a:srgbClr val="1F1923"/>
                </a:solidFill>
                <a:effectLst/>
                <a:latin typeface="Roboto" panose="020F0502020204030204" pitchFamily="34" charset="0"/>
              </a:rPr>
              <a:t>example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equality</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would</a:t>
            </a:r>
            <a:r>
              <a:rPr lang="nb-NO" b="0" i="0" u="none" strike="noStrike" dirty="0">
                <a:solidFill>
                  <a:srgbClr val="1F1923"/>
                </a:solidFill>
                <a:effectLst/>
                <a:latin typeface="Roboto" panose="020F0502020204030204" pitchFamily="34" charset="0"/>
              </a:rPr>
              <a:t> be giving </a:t>
            </a:r>
            <a:r>
              <a:rPr lang="nb-NO" b="0" i="0" u="none" strike="noStrike" dirty="0" err="1">
                <a:solidFill>
                  <a:srgbClr val="1F1923"/>
                </a:solidFill>
                <a:effectLst/>
                <a:latin typeface="Roboto" panose="020F0502020204030204" pitchFamily="34" charset="0"/>
              </a:rPr>
              <a:t>everyone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the</a:t>
            </a:r>
            <a:r>
              <a:rPr lang="nb-NO" b="0" i="0" u="none" strike="noStrike" dirty="0">
                <a:solidFill>
                  <a:srgbClr val="1F1923"/>
                </a:solidFill>
                <a:effectLst/>
                <a:latin typeface="Roboto" panose="020F0502020204030204" pitchFamily="34" charset="0"/>
              </a:rPr>
              <a:t> same type </a:t>
            </a:r>
            <a:r>
              <a:rPr lang="nb-NO" b="0" i="0" u="none" strike="noStrike" dirty="0" err="1">
                <a:solidFill>
                  <a:srgbClr val="1F1923"/>
                </a:solidFill>
                <a:effectLst/>
                <a:latin typeface="Roboto" panose="020F0502020204030204" pitchFamily="34" charset="0"/>
              </a:rPr>
              <a:t>of</a:t>
            </a:r>
            <a:r>
              <a:rPr lang="nb-NO" b="0" i="0" u="none" strike="noStrike" dirty="0">
                <a:solidFill>
                  <a:srgbClr val="1F1923"/>
                </a:solidFill>
                <a:effectLst/>
                <a:latin typeface="Roboto" panose="020F0502020204030204" pitchFamily="34" charset="0"/>
              </a:rPr>
              <a:t> ladder to </a:t>
            </a:r>
            <a:r>
              <a:rPr lang="nb-NO" b="0" i="0" u="none" strike="noStrike" dirty="0" err="1">
                <a:solidFill>
                  <a:srgbClr val="1F1923"/>
                </a:solidFill>
                <a:effectLst/>
                <a:latin typeface="Roboto" panose="020F0502020204030204" pitchFamily="34" charset="0"/>
              </a:rPr>
              <a:t>pick</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mangoes</a:t>
            </a:r>
            <a:r>
              <a:rPr lang="nb-NO" b="0" i="0" u="none" strike="noStrike" dirty="0">
                <a:solidFill>
                  <a:srgbClr val="1F1923"/>
                </a:solidFill>
                <a:effectLst/>
                <a:latin typeface="Roboto" panose="020F0502020204030204" pitchFamily="34" charset="0"/>
              </a:rPr>
              <a:t> at </a:t>
            </a:r>
            <a:r>
              <a:rPr lang="nb-NO" b="0" i="0" u="none" strike="noStrike" dirty="0" err="1">
                <a:solidFill>
                  <a:srgbClr val="1F1923"/>
                </a:solidFill>
                <a:effectLst/>
                <a:latin typeface="Roboto" panose="020F0502020204030204" pitchFamily="34" charset="0"/>
              </a:rPr>
              <a:t>the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top</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of</a:t>
            </a:r>
            <a:r>
              <a:rPr lang="nb-NO" b="0" i="0" u="none" strike="noStrike" dirty="0">
                <a:solidFill>
                  <a:srgbClr val="1F1923"/>
                </a:solidFill>
                <a:effectLst/>
                <a:latin typeface="Roboto" panose="020F0502020204030204" pitchFamily="34" charset="0"/>
              </a:rPr>
              <a:t> a </a:t>
            </a:r>
            <a:r>
              <a:rPr lang="nb-NO" b="0" i="0" u="none" strike="noStrike" dirty="0" err="1">
                <a:solidFill>
                  <a:srgbClr val="1F1923"/>
                </a:solidFill>
                <a:effectLst/>
                <a:latin typeface="Roboto" panose="020F0502020204030204" pitchFamily="34" charset="0"/>
              </a:rPr>
              <a:t>tree</a:t>
            </a:r>
            <a:r>
              <a:rPr lang="nb-NO" b="0" i="0" u="none" strike="noStrike" dirty="0">
                <a:solidFill>
                  <a:srgbClr val="1F1923"/>
                </a:solidFill>
                <a:effectLst/>
                <a:latin typeface="Roboto" panose="020F0502020204030204" pitchFamily="34" charset="0"/>
              </a:rPr>
              <a:t>. Equity </a:t>
            </a:r>
            <a:r>
              <a:rPr lang="nb-NO" b="0" i="0" u="none" strike="noStrike" dirty="0" err="1">
                <a:solidFill>
                  <a:srgbClr val="1F1923"/>
                </a:solidFill>
                <a:effectLst/>
                <a:latin typeface="Roboto" panose="020F0502020204030204" pitchFamily="34" charset="0"/>
              </a:rPr>
              <a:t>would</a:t>
            </a:r>
            <a:r>
              <a:rPr lang="nb-NO" b="0" i="0" u="none" strike="noStrike" dirty="0">
                <a:solidFill>
                  <a:srgbClr val="1F1923"/>
                </a:solidFill>
                <a:effectLst/>
                <a:latin typeface="Roboto" panose="020F0502020204030204" pitchFamily="34" charset="0"/>
              </a:rPr>
              <a:t> be realising </a:t>
            </a:r>
            <a:r>
              <a:rPr lang="nb-NO" b="0" i="0" u="none" strike="noStrike" dirty="0" err="1">
                <a:solidFill>
                  <a:srgbClr val="1F1923"/>
                </a:solidFill>
                <a:effectLst/>
                <a:latin typeface="Roboto" panose="020F0502020204030204" pitchFamily="34" charset="0"/>
              </a:rPr>
              <a:t>that</a:t>
            </a:r>
            <a:r>
              <a:rPr lang="nb-NO" b="0" i="0" u="none" strike="noStrike" dirty="0">
                <a:solidFill>
                  <a:srgbClr val="1F1923"/>
                </a:solidFill>
                <a:effectLst/>
                <a:latin typeface="Roboto" panose="020F0502020204030204" pitchFamily="34" charset="0"/>
              </a:rPr>
              <a:t> not </a:t>
            </a:r>
            <a:r>
              <a:rPr lang="nb-NO" b="0" i="0" u="none" strike="noStrike" dirty="0" err="1">
                <a:solidFill>
                  <a:srgbClr val="1F1923"/>
                </a:solidFill>
                <a:effectLst/>
                <a:latin typeface="Roboto" panose="020F0502020204030204" pitchFamily="34" charset="0"/>
              </a:rPr>
              <a:t>everyone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can</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use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the</a:t>
            </a:r>
            <a:r>
              <a:rPr lang="nb-NO" b="0" i="0" u="none" strike="noStrike" dirty="0">
                <a:solidFill>
                  <a:srgbClr val="1F1923"/>
                </a:solidFill>
                <a:effectLst/>
                <a:latin typeface="Roboto" panose="020F0502020204030204" pitchFamily="34" charset="0"/>
              </a:rPr>
              <a:t> same type </a:t>
            </a:r>
            <a:r>
              <a:rPr lang="nb-NO" b="0" i="0" u="none" strike="noStrike" dirty="0" err="1">
                <a:solidFill>
                  <a:srgbClr val="1F1923"/>
                </a:solidFill>
                <a:effectLst/>
                <a:latin typeface="Roboto" panose="020F0502020204030204" pitchFamily="34" charset="0"/>
              </a:rPr>
              <a:t>of</a:t>
            </a:r>
            <a:r>
              <a:rPr lang="nb-NO" b="0" i="0" u="none" strike="noStrike" dirty="0">
                <a:solidFill>
                  <a:srgbClr val="1F1923"/>
                </a:solidFill>
                <a:effectLst/>
                <a:latin typeface="Roboto" panose="020F0502020204030204" pitchFamily="34" charset="0"/>
              </a:rPr>
              <a:t> ladder and providing </a:t>
            </a:r>
            <a:r>
              <a:rPr lang="nb-NO" b="0" i="0" u="none" strike="noStrike" dirty="0" err="1">
                <a:solidFill>
                  <a:srgbClr val="1F1923"/>
                </a:solidFill>
                <a:effectLst/>
                <a:latin typeface="Roboto" panose="020F0502020204030204" pitchFamily="34" charset="0"/>
              </a:rPr>
              <a:t>another</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way</a:t>
            </a:r>
            <a:r>
              <a:rPr lang="nb-NO" b="0" i="0" u="none" strike="noStrike" dirty="0">
                <a:solidFill>
                  <a:srgbClr val="1F1923"/>
                </a:solidFill>
                <a:effectLst/>
                <a:latin typeface="Roboto" panose="020F0502020204030204" pitchFamily="34" charset="0"/>
              </a:rPr>
              <a:t> for </a:t>
            </a:r>
            <a:r>
              <a:rPr lang="nb-NO" b="0" i="0" u="none" strike="noStrike" dirty="0" err="1">
                <a:solidFill>
                  <a:srgbClr val="1F1923"/>
                </a:solidFill>
                <a:effectLst/>
                <a:latin typeface="Roboto" panose="020F0502020204030204" pitchFamily="34" charset="0"/>
              </a:rPr>
              <a:t>them</a:t>
            </a:r>
            <a:r>
              <a:rPr lang="nb-NO" b="0" i="0" u="none" strike="noStrike" dirty="0">
                <a:solidFill>
                  <a:srgbClr val="1F1923"/>
                </a:solidFill>
                <a:effectLst/>
                <a:latin typeface="Roboto" panose="020F0502020204030204" pitchFamily="34" charset="0"/>
              </a:rPr>
              <a:t> to </a:t>
            </a:r>
            <a:r>
              <a:rPr lang="nb-NO" b="0" i="0" u="none" strike="noStrike" dirty="0" err="1">
                <a:solidFill>
                  <a:srgbClr val="1F1923"/>
                </a:solidFill>
                <a:effectLst/>
                <a:latin typeface="Roboto" panose="020F0502020204030204" pitchFamily="34" charset="0"/>
              </a:rPr>
              <a:t>reach</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the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mangoes</a:t>
            </a:r>
            <a:r>
              <a:rPr lang="nb-NO" b="0" i="0" u="none" strike="noStrike" dirty="0">
                <a:solidFill>
                  <a:srgbClr val="1F1923"/>
                </a:solidFill>
                <a:effectLst/>
                <a:latin typeface="Roboto" panose="020F0502020204030204" pitchFamily="34" charset="0"/>
              </a:rPr>
              <a:t> at </a:t>
            </a:r>
            <a:r>
              <a:rPr lang="nb-NO" b="0" i="0" u="none" strike="noStrike" dirty="0" err="1">
                <a:solidFill>
                  <a:srgbClr val="1F1923"/>
                </a:solidFill>
                <a:effectLst/>
                <a:latin typeface="Roboto" panose="020F0502020204030204" pitchFamily="34" charset="0"/>
              </a:rPr>
              <a:t>the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top</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of</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the</a:t>
            </a:r>
            <a:r>
              <a:rPr lang="nb-NO" b="0" i="0" u="none" strike="noStrike" dirty="0">
                <a:solidFill>
                  <a:srgbClr val="1F1923"/>
                </a:solidFill>
                <a:effectLst/>
                <a:latin typeface="Roboto" panose="020F0502020204030204" pitchFamily="34" charset="0"/>
              </a:rPr>
              <a:t> </a:t>
            </a:r>
            <a:r>
              <a:rPr lang="nb-NO" b="0" i="0" u="none" strike="noStrike" dirty="0" err="1">
                <a:solidFill>
                  <a:srgbClr val="1F1923"/>
                </a:solidFill>
                <a:effectLst/>
                <a:latin typeface="Roboto" panose="020F0502020204030204" pitchFamily="34" charset="0"/>
              </a:rPr>
              <a:t>tree</a:t>
            </a:r>
            <a:r>
              <a:rPr lang="nb-NO" b="0" i="0" u="none" strike="noStrike" dirty="0">
                <a:solidFill>
                  <a:srgbClr val="1F1923"/>
                </a:solidFill>
                <a:effectLst/>
                <a:latin typeface="Roboto" panose="020F0502020204030204" pitchFamily="34" charset="0"/>
              </a:rPr>
              <a:t>.</a:t>
            </a:r>
            <a:endParaRPr lang="nb-NO" dirty="0"/>
          </a:p>
          <a:p>
            <a:pPr algn="l">
              <a:spcBef>
                <a:spcPts val="1350"/>
              </a:spcBef>
              <a:spcAft>
                <a:spcPts val="225"/>
              </a:spcAft>
            </a:pPr>
            <a:br>
              <a:rPr lang="nb-NO" b="0" i="0" u="none" strike="noStrike" dirty="0">
                <a:solidFill>
                  <a:srgbClr val="681DA8"/>
                </a:solidFill>
                <a:effectLst/>
                <a:latin typeface="Helvetica Neue" panose="02000503000000020004" pitchFamily="2" charset="0"/>
                <a:hlinkClick r:id="rId3"/>
              </a:rPr>
            </a:br>
            <a:r>
              <a:rPr lang="nb-NO" b="0" i="0" u="none" strike="noStrike" dirty="0">
                <a:solidFill>
                  <a:srgbClr val="681DA8"/>
                </a:solidFill>
                <a:effectLst/>
                <a:latin typeface="Helvetica Neue" panose="02000503000000020004" pitchFamily="2" charset="0"/>
                <a:hlinkClick r:id="rId3"/>
              </a:rPr>
              <a:t>Equity vs. Equality: Differences &amp; Examples</a:t>
            </a:r>
          </a:p>
          <a:p>
            <a:pPr algn="l">
              <a:lnSpc>
                <a:spcPts val="1500"/>
              </a:lnSpc>
            </a:pPr>
            <a:r>
              <a:rPr lang="nb-NO" b="0" i="0" u="none" strike="noStrike" dirty="0">
                <a:solidFill>
                  <a:srgbClr val="202124"/>
                </a:solidFill>
                <a:effectLst/>
                <a:latin typeface="Helvetica Neue" panose="02000503000000020004" pitchFamily="2" charset="0"/>
                <a:hlinkClick r:id="rId3"/>
              </a:rPr>
              <a:t>The Annie E. Casey Foundation</a:t>
            </a:r>
            <a:endParaRPr lang="nb-NO" b="0" i="0" u="none" strike="noStrike" dirty="0">
              <a:solidFill>
                <a:srgbClr val="681DA8"/>
              </a:solidFill>
              <a:effectLst/>
              <a:latin typeface="Helvetica Neue" panose="02000503000000020004" pitchFamily="2" charset="0"/>
              <a:hlinkClick r:id="rId3"/>
            </a:endParaRPr>
          </a:p>
          <a:p>
            <a:pPr algn="l"/>
            <a:r>
              <a:rPr lang="nb-NO" b="0" i="0" u="none" strike="noStrike" dirty="0">
                <a:solidFill>
                  <a:srgbClr val="4D5156"/>
                </a:solidFill>
                <a:effectLst/>
                <a:latin typeface="Helvetica Neue" panose="02000503000000020004" pitchFamily="2" charset="0"/>
                <a:hlinkClick r:id="rId3"/>
              </a:rPr>
              <a:t>https://www.aecf.org › Blog</a:t>
            </a:r>
            <a:endParaRPr lang="nb-NO" b="0" i="0" u="none" strike="noStrike" dirty="0">
              <a:solidFill>
                <a:srgbClr val="681DA8"/>
              </a:solidFill>
              <a:effectLst/>
              <a:latin typeface="Helvetica Neue" panose="02000503000000020004" pitchFamily="2" charset="0"/>
              <a:hlinkClick r:id="rId3"/>
            </a:endParaRPr>
          </a:p>
          <a:p>
            <a:pPr algn="l">
              <a:lnSpc>
                <a:spcPts val="1650"/>
              </a:lnSpc>
            </a:pPr>
            <a:r>
              <a:rPr lang="nb-NO" b="0" i="0" u="none" strike="noStrike" dirty="0">
                <a:solidFill>
                  <a:srgbClr val="1F1F1F"/>
                </a:solidFill>
                <a:effectLst/>
                <a:latin typeface="Helvetica Neue" panose="02000503000000020004" pitchFamily="2" charset="0"/>
              </a:rPr>
              <a:t>Nov 20, 2023 — </a:t>
            </a:r>
            <a:r>
              <a:rPr lang="nb-NO" b="1" i="0" u="none" strike="noStrike" dirty="0" err="1">
                <a:solidFill>
                  <a:srgbClr val="767676"/>
                </a:solidFill>
                <a:effectLst/>
                <a:latin typeface="Helvetica Neue" panose="02000503000000020004" pitchFamily="2" charset="0"/>
              </a:rPr>
              <a:t>Equality</a:t>
            </a:r>
            <a:r>
              <a:rPr lang="nb-NO" b="1" i="0" u="none" strike="noStrike" dirty="0">
                <a:solidFill>
                  <a:srgbClr val="767676"/>
                </a:solidFill>
                <a:effectLst/>
                <a:latin typeface="Helvetica Neue" panose="02000503000000020004" pitchFamily="2" charset="0"/>
              </a:rPr>
              <a:t> </a:t>
            </a:r>
            <a:r>
              <a:rPr lang="nb-NO" b="1" i="0" u="none" strike="noStrike" dirty="0" err="1">
                <a:solidFill>
                  <a:srgbClr val="767676"/>
                </a:solidFill>
                <a:effectLst/>
                <a:latin typeface="Helvetica Neue" panose="02000503000000020004" pitchFamily="2" charset="0"/>
              </a:rPr>
              <a:t>means</a:t>
            </a:r>
            <a:r>
              <a:rPr lang="nb-NO" b="1" i="0" u="none" strike="noStrike" dirty="0">
                <a:solidFill>
                  <a:srgbClr val="767676"/>
                </a:solidFill>
                <a:effectLst/>
                <a:latin typeface="Helvetica Neue" panose="02000503000000020004" pitchFamily="2" charset="0"/>
              </a:rPr>
              <a:t> providing </a:t>
            </a:r>
            <a:r>
              <a:rPr lang="nb-NO" b="1" i="0" u="none" strike="noStrike" dirty="0" err="1">
                <a:solidFill>
                  <a:srgbClr val="767676"/>
                </a:solidFill>
                <a:effectLst/>
                <a:latin typeface="Helvetica Neue" panose="02000503000000020004" pitchFamily="2" charset="0"/>
              </a:rPr>
              <a:t>equal</a:t>
            </a:r>
            <a:r>
              <a:rPr lang="nb-NO" b="1" i="0" u="none" strike="noStrike" dirty="0">
                <a:solidFill>
                  <a:srgbClr val="767676"/>
                </a:solidFill>
                <a:effectLst/>
                <a:latin typeface="Helvetica Neue" panose="02000503000000020004" pitchFamily="2" charset="0"/>
              </a:rPr>
              <a:t> support for </a:t>
            </a:r>
            <a:r>
              <a:rPr lang="nb-NO" b="1" i="0" u="none" strike="noStrike" dirty="0" err="1">
                <a:solidFill>
                  <a:srgbClr val="767676"/>
                </a:solidFill>
                <a:effectLst/>
                <a:latin typeface="Helvetica Neue" panose="02000503000000020004" pitchFamily="2" charset="0"/>
              </a:rPr>
              <a:t>everyone</a:t>
            </a:r>
            <a:r>
              <a:rPr lang="nb-NO" b="0" i="0" u="none" strike="noStrike" dirty="0">
                <a:solidFill>
                  <a:srgbClr val="1F1F1F"/>
                </a:solidFill>
                <a:effectLst/>
                <a:latin typeface="Helvetica Neue" panose="02000503000000020004" pitchFamily="2" charset="0"/>
              </a:rPr>
              <a:t>, </a:t>
            </a:r>
            <a:r>
              <a:rPr lang="nb-NO" b="0" i="0" u="none" strike="noStrike" dirty="0" err="1">
                <a:solidFill>
                  <a:srgbClr val="1F1F1F"/>
                </a:solidFill>
                <a:effectLst/>
                <a:latin typeface="Helvetica Neue" panose="02000503000000020004" pitchFamily="2" charset="0"/>
              </a:rPr>
              <a:t>whereas</a:t>
            </a:r>
            <a:r>
              <a:rPr lang="nb-NO" b="0" i="0" u="none" strike="noStrike" dirty="0">
                <a:solidFill>
                  <a:srgbClr val="1F1F1F"/>
                </a:solidFill>
                <a:effectLst/>
                <a:latin typeface="Helvetica Neue" panose="02000503000000020004" pitchFamily="2" charset="0"/>
              </a:rPr>
              <a:t> </a:t>
            </a:r>
            <a:r>
              <a:rPr lang="nb-NO" b="0" i="0" u="none" strike="noStrike" dirty="0" err="1">
                <a:solidFill>
                  <a:srgbClr val="1F1F1F"/>
                </a:solidFill>
                <a:effectLst/>
                <a:latin typeface="Helvetica Neue" panose="02000503000000020004" pitchFamily="2" charset="0"/>
              </a:rPr>
              <a:t>equity</a:t>
            </a:r>
            <a:r>
              <a:rPr lang="nb-NO" b="0" i="0" u="none" strike="noStrike" dirty="0">
                <a:solidFill>
                  <a:srgbClr val="1F1F1F"/>
                </a:solidFill>
                <a:effectLst/>
                <a:latin typeface="Helvetica Neue" panose="02000503000000020004" pitchFamily="2" charset="0"/>
              </a:rPr>
              <a:t> </a:t>
            </a:r>
            <a:r>
              <a:rPr lang="nb-NO" b="0" i="0" u="none" strike="noStrike" dirty="0" err="1">
                <a:solidFill>
                  <a:srgbClr val="1F1F1F"/>
                </a:solidFill>
                <a:effectLst/>
                <a:latin typeface="Helvetica Neue" panose="02000503000000020004" pitchFamily="2" charset="0"/>
              </a:rPr>
              <a:t>adjusts</a:t>
            </a:r>
            <a:r>
              <a:rPr lang="nb-NO" b="0" i="0" u="none" strike="noStrike" dirty="0">
                <a:solidFill>
                  <a:srgbClr val="1F1F1F"/>
                </a:solidFill>
                <a:effectLst/>
                <a:latin typeface="Helvetica Neue" panose="02000503000000020004" pitchFamily="2" charset="0"/>
              </a:rPr>
              <a:t> support </a:t>
            </a:r>
            <a:r>
              <a:rPr lang="nb-NO" b="0" i="0" u="none" strike="noStrike" dirty="0" err="1">
                <a:solidFill>
                  <a:srgbClr val="1F1F1F"/>
                </a:solidFill>
                <a:effectLst/>
                <a:latin typeface="Helvetica Neue" panose="02000503000000020004" pitchFamily="2" charset="0"/>
              </a:rPr>
              <a:t>based</a:t>
            </a:r>
            <a:r>
              <a:rPr lang="nb-NO" b="0" i="0" u="none" strike="noStrike" dirty="0">
                <a:solidFill>
                  <a:srgbClr val="1F1F1F"/>
                </a:solidFill>
                <a:effectLst/>
                <a:latin typeface="Helvetica Neue" panose="02000503000000020004" pitchFamily="2" charset="0"/>
              </a:rPr>
              <a:t> </a:t>
            </a:r>
            <a:r>
              <a:rPr lang="nb-NO" b="0" i="0" u="none" strike="noStrike" dirty="0" err="1">
                <a:solidFill>
                  <a:srgbClr val="1F1F1F"/>
                </a:solidFill>
                <a:effectLst/>
                <a:latin typeface="Helvetica Neue" panose="02000503000000020004" pitchFamily="2" charset="0"/>
              </a:rPr>
              <a:t>on</a:t>
            </a:r>
            <a:r>
              <a:rPr lang="nb-NO" b="0" i="0" u="none" strike="noStrike" dirty="0">
                <a:solidFill>
                  <a:srgbClr val="1F1F1F"/>
                </a:solidFill>
                <a:effectLst/>
                <a:latin typeface="Helvetica Neue" panose="02000503000000020004" pitchFamily="2" charset="0"/>
              </a:rPr>
              <a:t> </a:t>
            </a:r>
            <a:r>
              <a:rPr lang="nb-NO" b="0" i="0" u="none" strike="noStrike" dirty="0" err="1">
                <a:solidFill>
                  <a:srgbClr val="1F1F1F"/>
                </a:solidFill>
                <a:effectLst/>
                <a:latin typeface="Helvetica Neue" panose="02000503000000020004" pitchFamily="2" charset="0"/>
              </a:rPr>
              <a:t>need</a:t>
            </a:r>
            <a:r>
              <a:rPr lang="nb-NO" b="0" i="0" u="none" strike="noStrike" dirty="0">
                <a:solidFill>
                  <a:srgbClr val="1F1F1F"/>
                </a:solidFill>
                <a:effectLst/>
                <a:latin typeface="Helvetica Neue" panose="02000503000000020004" pitchFamily="2" charset="0"/>
              </a:rPr>
              <a:t>. </a:t>
            </a:r>
          </a:p>
          <a:p>
            <a:endParaRPr lang="nb-NO" dirty="0"/>
          </a:p>
          <a:p>
            <a:r>
              <a:rPr lang="nb-NO" dirty="0"/>
              <a:t>Bilde sykkel: </a:t>
            </a:r>
            <a:r>
              <a:rPr lang="nb-NO" dirty="0" err="1"/>
              <a:t>https</a:t>
            </a:r>
            <a:r>
              <a:rPr lang="nb-NO" dirty="0"/>
              <a:t>://</a:t>
            </a:r>
            <a:r>
              <a:rPr lang="nb-NO" dirty="0" err="1"/>
              <a:t>www.youtube.com</a:t>
            </a:r>
            <a:r>
              <a:rPr lang="nb-NO" dirty="0"/>
              <a:t>/</a:t>
            </a:r>
            <a:r>
              <a:rPr lang="nb-NO" dirty="0" err="1"/>
              <a:t>watch?v</a:t>
            </a:r>
            <a:r>
              <a:rPr lang="nb-NO" dirty="0"/>
              <a:t>=</a:t>
            </a:r>
            <a:r>
              <a:rPr lang="nb-NO" dirty="0" err="1"/>
              <a:t>MlXZyNtaoDM</a:t>
            </a:r>
            <a:r>
              <a:rPr lang="nb-NO" dirty="0"/>
              <a:t>. </a:t>
            </a:r>
            <a:r>
              <a:rPr lang="nb-NO" b="0" i="0" u="none" strike="noStrike" dirty="0">
                <a:solidFill>
                  <a:srgbClr val="131313"/>
                </a:solidFill>
                <a:effectLst/>
                <a:latin typeface="Roboto" panose="02000000000000000000" pitchFamily="2" charset="0"/>
              </a:rPr>
              <a:t>The Robert Wood Johnson Foundation (RWJF)</a:t>
            </a:r>
            <a:endParaRPr lang="nb-NO" dirty="0"/>
          </a:p>
        </p:txBody>
      </p:sp>
      <p:sp>
        <p:nvSpPr>
          <p:cNvPr id="4" name="Plassholder for lysbildenummer 3">
            <a:extLst>
              <a:ext uri="{FF2B5EF4-FFF2-40B4-BE49-F238E27FC236}">
                <a16:creationId xmlns:a16="http://schemas.microsoft.com/office/drawing/2014/main" id="{17A752DB-FD2D-3835-4A1A-1D306416AC74}"/>
              </a:ext>
            </a:extLst>
          </p:cNvPr>
          <p:cNvSpPr>
            <a:spLocks noGrp="1"/>
          </p:cNvSpPr>
          <p:nvPr>
            <p:ph type="sldNum" sz="quarter" idx="5"/>
          </p:nvPr>
        </p:nvSpPr>
        <p:spPr/>
        <p:txBody>
          <a:bodyPr/>
          <a:lstStyle/>
          <a:p>
            <a:fld id="{A2A5BDDF-48FA-AF4C-9EAB-5C452BC92B05}" type="slidenum">
              <a:rPr lang="nb-NO" smtClean="0"/>
              <a:t>14</a:t>
            </a:fld>
            <a:endParaRPr lang="nb-NO"/>
          </a:p>
        </p:txBody>
      </p:sp>
    </p:spTree>
    <p:extLst>
      <p:ext uri="{BB962C8B-B14F-4D97-AF65-F5344CB8AC3E}">
        <p14:creationId xmlns:p14="http://schemas.microsoft.com/office/powerpoint/2010/main" val="67285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b="1" dirty="0"/>
              <a:t>Rød:</a:t>
            </a:r>
            <a:r>
              <a:rPr lang="nb-NO" dirty="0"/>
              <a:t> overlevelseshjernen / sansehjernen – kroppslige signaler: pust, hjerterytme, blodtrykk, kroppstemperatur. Lærer oss å overleve – vårt alarmsystem ved fare. Instinkter</a:t>
            </a:r>
            <a:endParaRPr lang="nb-NO" dirty="0">
              <a:ea typeface="Calibri"/>
              <a:cs typeface="Calibri"/>
            </a:endParaRPr>
          </a:p>
          <a:p>
            <a:r>
              <a:rPr lang="nb-NO" b="1" dirty="0"/>
              <a:t>Gul: </a:t>
            </a:r>
            <a:r>
              <a:rPr lang="nb-NO" dirty="0"/>
              <a:t>Følelseshjernen – frykt, sinne, glede. Alarmsystemet. Det </a:t>
            </a:r>
            <a:r>
              <a:rPr lang="nb-NO" dirty="0" err="1"/>
              <a:t>limbiske</a:t>
            </a:r>
            <a:r>
              <a:rPr lang="nb-NO" dirty="0"/>
              <a:t> system. Her samler vi nemlig på det alt vi opplever av gode og vonde følelser, minner fra sånt som har gjort oss glade og trygge, og sånt som har gjort oss redde, sinte og lei oss.</a:t>
            </a:r>
            <a:endParaRPr lang="nb-NO" dirty="0">
              <a:ea typeface="Calibri"/>
              <a:cs typeface="Calibri"/>
            </a:endParaRPr>
          </a:p>
          <a:p>
            <a:r>
              <a:rPr lang="nb-NO" b="1" dirty="0"/>
              <a:t>Grønn: </a:t>
            </a:r>
            <a:r>
              <a:rPr lang="nb-NO" dirty="0"/>
              <a:t>tenkehjernen – hukommelse, tanker, logikk, fornuft analyse. Også motoriske ferdigheter. I alarmberedskap kobles denne hjernen fra. Regulerer stress og følelser</a:t>
            </a:r>
            <a:endParaRPr lang="nb-NO" dirty="0">
              <a:ea typeface="Calibri"/>
              <a:cs typeface="Calibri"/>
            </a:endParaRPr>
          </a:p>
          <a:p>
            <a:endParaRPr lang="nb-NO" dirty="0"/>
          </a:p>
          <a:p>
            <a:r>
              <a:rPr lang="nb-NO" dirty="0"/>
              <a:t>Når er hjernens ulike deler moden? https://www.modum-bad.no/hvordan-haandtere-foelelseshjernen/</a:t>
            </a:r>
            <a:endParaRPr lang="nb-NO" dirty="0">
              <a:ea typeface="Calibri"/>
              <a:cs typeface="Calibri"/>
            </a:endParaRPr>
          </a:p>
          <a:p>
            <a:endParaRPr lang="nb-NO" dirty="0"/>
          </a:p>
          <a:p>
            <a:r>
              <a:rPr lang="nb-NO" dirty="0"/>
              <a:t>https://www.med.uio.no/om/aktuelt/arrangementer/forskningsdagene/utstillingsbilde-7-hjernens-utvikling.html</a:t>
            </a:r>
            <a:endParaRPr lang="nb-NO" dirty="0">
              <a:ea typeface="Calibri"/>
              <a:cs typeface="Calibri"/>
            </a:endParaRPr>
          </a:p>
          <a:p>
            <a:endParaRPr lang="nb-NO" dirty="0"/>
          </a:p>
          <a:p>
            <a:r>
              <a:rPr lang="nb-NO" dirty="0"/>
              <a:t>https://www.traumebehandling.no/forsta/hjernen-og-kroppen/</a:t>
            </a:r>
            <a:endParaRPr lang="nb-NO" dirty="0">
              <a:ea typeface="Calibri"/>
              <a:cs typeface="Calibri"/>
            </a:endParaRPr>
          </a:p>
          <a:p>
            <a:r>
              <a:rPr lang="nb-NO" dirty="0"/>
              <a:t>https://sosemplan.no/modeller-og-verktoy/laering-for-livet/treningsprogram/9-klasse/den-tredelte-hjernen/#innledning-til-laereren </a:t>
            </a:r>
            <a:endParaRPr lang="nb-NO" dirty="0">
              <a:ea typeface="Calibri"/>
              <a:cs typeface="Calibri"/>
            </a:endParaRPr>
          </a:p>
          <a:p>
            <a:endParaRPr lang="nb-NO" dirty="0"/>
          </a:p>
          <a:p>
            <a:r>
              <a:rPr lang="nb-NO" dirty="0"/>
              <a:t>https://rvtssor.no/aktuelt/33/hjerne-opplysning-for-barn/</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A2A5BDDF-48FA-AF4C-9EAB-5C452BC92B05}" type="slidenum">
              <a:rPr lang="nb-NO" smtClean="0"/>
              <a:t>15</a:t>
            </a:fld>
            <a:endParaRPr lang="nb-NO"/>
          </a:p>
        </p:txBody>
      </p:sp>
    </p:spTree>
    <p:extLst>
      <p:ext uri="{BB962C8B-B14F-4D97-AF65-F5344CB8AC3E}">
        <p14:creationId xmlns:p14="http://schemas.microsoft.com/office/powerpoint/2010/main" val="164328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Tilhørighet –å få bidra og bety noe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Fremmer vekst og utvikling.</a:t>
            </a:r>
          </a:p>
          <a:p>
            <a:endParaRPr lang="nb-NO" dirty="0">
              <a:ea typeface="Calibri" panose="020F0502020204030204"/>
              <a:cs typeface="Calibri" panose="020F0502020204030204"/>
            </a:endParaRPr>
          </a:p>
          <a:p>
            <a:endParaRPr lang="nb-NO" dirty="0">
              <a:ea typeface="Calibri" panose="020F0502020204030204"/>
              <a:cs typeface="Calibri" panose="020F0502020204030204"/>
            </a:endParaRPr>
          </a:p>
          <a:p>
            <a:pPr marL="0" indent="0">
              <a:buNone/>
            </a:pPr>
            <a:r>
              <a:rPr lang="nb-NO" sz="1200" b="1" dirty="0"/>
              <a:t>Motgift mot mobbing, krenkelser og utenforskap.</a:t>
            </a:r>
          </a:p>
          <a:p>
            <a:endParaRPr lang="nb-NO" dirty="0"/>
          </a:p>
        </p:txBody>
      </p:sp>
      <p:sp>
        <p:nvSpPr>
          <p:cNvPr id="4" name="Plassholder for lysbildenummer 3"/>
          <p:cNvSpPr>
            <a:spLocks noGrp="1"/>
          </p:cNvSpPr>
          <p:nvPr>
            <p:ph type="sldNum" sz="quarter" idx="5"/>
          </p:nvPr>
        </p:nvSpPr>
        <p:spPr/>
        <p:txBody>
          <a:bodyPr/>
          <a:lstStyle/>
          <a:p>
            <a:fld id="{3695EB3F-4F4C-4673-96C5-BB4559AABECE}" type="slidenum">
              <a:rPr lang="nb-NO" smtClean="0"/>
              <a:t>16</a:t>
            </a:fld>
            <a:endParaRPr lang="nb-NO"/>
          </a:p>
        </p:txBody>
      </p:sp>
    </p:spTree>
    <p:extLst>
      <p:ext uri="{BB962C8B-B14F-4D97-AF65-F5344CB8AC3E}">
        <p14:creationId xmlns:p14="http://schemas.microsoft.com/office/powerpoint/2010/main" val="16037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7E4F-B9F1-2ECF-0F34-8CAC26FC401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687216A-1D1C-A2FF-C658-D04CD65C65A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EF0BCBE-4B0A-7D79-D463-30FAA5069D54}"/>
              </a:ext>
            </a:extLst>
          </p:cNvPr>
          <p:cNvSpPr>
            <a:spLocks noGrp="1"/>
          </p:cNvSpPr>
          <p:nvPr>
            <p:ph type="body" idx="1"/>
          </p:nvPr>
        </p:nvSpPr>
        <p:spPr/>
        <p:txBody>
          <a:bodyPr/>
          <a:lstStyle/>
          <a:p>
            <a:r>
              <a:rPr lang="nb-NO" dirty="0">
                <a:solidFill>
                  <a:srgbClr val="474747"/>
                </a:solidFill>
                <a:latin typeface="Zen Kaku Gothic Antique"/>
              </a:rPr>
              <a:t>Jeg bare kødda - unnskyldning for å fortsette med noe som oppleves ubehagelig av andre. Går ALLTID mest utover noen. Vanskelig å stoppe noen som bare tøyser = det fortsetter</a:t>
            </a:r>
            <a:br>
              <a:rPr lang="nb-NO" dirty="0">
                <a:latin typeface="Zen Kaku Gothic Antique"/>
              </a:rPr>
            </a:br>
            <a:endParaRPr lang="nb-NO" dirty="0">
              <a:solidFill>
                <a:srgbClr val="474747"/>
              </a:solidFill>
              <a:latin typeface="Zen Kaku Gothic Antique"/>
            </a:endParaRPr>
          </a:p>
          <a:p>
            <a:endParaRPr lang="nb-NO" dirty="0">
              <a:solidFill>
                <a:srgbClr val="474747"/>
              </a:solidFill>
              <a:latin typeface="Zen Kaku Gothic Antique"/>
            </a:endParaRPr>
          </a:p>
          <a:p>
            <a:r>
              <a:rPr lang="nb-NO" b="0" i="0" dirty="0">
                <a:solidFill>
                  <a:srgbClr val="474747"/>
                </a:solidFill>
                <a:effectLst/>
                <a:latin typeface="Zen Kaku Gothic Antique"/>
              </a:rPr>
              <a:t>https://omnimodellen.no/om-modellen/omni-trappa/</a:t>
            </a:r>
            <a:endParaRPr lang="nb-NO"/>
          </a:p>
          <a:p>
            <a:r>
              <a:rPr lang="nb-NO" b="0" i="0" dirty="0">
                <a:solidFill>
                  <a:srgbClr val="141414"/>
                </a:solidFill>
                <a:effectLst/>
                <a:latin typeface="Zen Kaku Gothic New"/>
              </a:rPr>
              <a:t>Steg 3 Som et tegn på at normalisering av normbrytende atferd har skjedd, kan vi høre eldre barn og unge legitimere atferd som voksne reagerer på ved å si: «Dere skjønner ikke, det er slik vi er mot hverandre, det er </a:t>
            </a:r>
            <a:r>
              <a:rPr lang="nb-NO" b="0" i="0" dirty="0" err="1">
                <a:solidFill>
                  <a:srgbClr val="141414"/>
                </a:solidFill>
                <a:effectLst/>
                <a:latin typeface="Zen Kaku Gothic New"/>
              </a:rPr>
              <a:t>okei</a:t>
            </a:r>
            <a:r>
              <a:rPr lang="nb-NO" b="0" i="0" dirty="0">
                <a:solidFill>
                  <a:srgbClr val="141414"/>
                </a:solidFill>
                <a:effectLst/>
                <a:latin typeface="Zen Kaku Gothic New"/>
              </a:rPr>
              <a:t>» eller «Det er slik vi gjør, alle er med på det». Når dette skjer, har voksne mistet posisjonen som veileder av normer.</a:t>
            </a:r>
            <a:endParaRPr lang="nb-NO" b="0" i="0" dirty="0">
              <a:solidFill>
                <a:srgbClr val="474747"/>
              </a:solidFill>
              <a:effectLst/>
              <a:latin typeface="Zen Kaku Gothic Antique"/>
            </a:endParaRPr>
          </a:p>
          <a:p>
            <a:endParaRPr lang="nb-NO" b="0" i="0" dirty="0">
              <a:solidFill>
                <a:srgbClr val="474747"/>
              </a:solidFill>
              <a:effectLst/>
              <a:latin typeface="Zen Kaku Gothic Antique"/>
            </a:endParaRPr>
          </a:p>
          <a:p>
            <a:r>
              <a:rPr lang="nb-NO" b="0" i="0" dirty="0">
                <a:solidFill>
                  <a:srgbClr val="474747"/>
                </a:solidFill>
                <a:effectLst/>
                <a:latin typeface="Zen Kaku Gothic Antique"/>
              </a:rPr>
              <a:t>Steg 4 </a:t>
            </a:r>
            <a:r>
              <a:rPr lang="nb-NO" b="0" i="0" dirty="0">
                <a:solidFill>
                  <a:srgbClr val="141414"/>
                </a:solidFill>
                <a:effectLst/>
                <a:latin typeface="Zen Kaku Gothic New"/>
              </a:rPr>
              <a:t>På steg 4 har vi en gruppe preget av usikkerhet, konflikter, sosiale hierarkier, mobbeatferd og kollektiv legitimering. Uroen i gruppa er ofte synlig, selv om mobbeatferden ikke synes.  I slike grupper finnes samtidig en eller flere kjernegrupper som opplever sterkt samhold og vennskap, og som nyter sterke sosiale posisjoner. Denne gruppa av få mennesker  beskriver gjerne det sosiale miljøet som trygt og godt for sin egen del.</a:t>
            </a:r>
            <a:endParaRPr lang="nb-NO" b="0" i="0" dirty="0">
              <a:solidFill>
                <a:srgbClr val="474747"/>
              </a:solidFill>
              <a:effectLst/>
              <a:latin typeface="Zen Kaku Gothic Antique"/>
            </a:endParaRPr>
          </a:p>
        </p:txBody>
      </p:sp>
      <p:sp>
        <p:nvSpPr>
          <p:cNvPr id="4" name="Plassholder for lysbildenummer 3">
            <a:extLst>
              <a:ext uri="{FF2B5EF4-FFF2-40B4-BE49-F238E27FC236}">
                <a16:creationId xmlns:a16="http://schemas.microsoft.com/office/drawing/2014/main" id="{D92704AC-021C-2916-9721-9B68D01351BD}"/>
              </a:ext>
            </a:extLst>
          </p:cNvPr>
          <p:cNvSpPr>
            <a:spLocks noGrp="1"/>
          </p:cNvSpPr>
          <p:nvPr>
            <p:ph type="sldNum" sz="quarter" idx="5"/>
          </p:nvPr>
        </p:nvSpPr>
        <p:spPr/>
        <p:txBody>
          <a:bodyPr/>
          <a:lstStyle/>
          <a:p>
            <a:fld id="{A2A5BDDF-48FA-AF4C-9EAB-5C452BC92B05}" type="slidenum">
              <a:rPr lang="nb-NO" smtClean="0"/>
              <a:t>17</a:t>
            </a:fld>
            <a:endParaRPr lang="nb-NO"/>
          </a:p>
        </p:txBody>
      </p:sp>
    </p:spTree>
    <p:extLst>
      <p:ext uri="{BB962C8B-B14F-4D97-AF65-F5344CB8AC3E}">
        <p14:creationId xmlns:p14="http://schemas.microsoft.com/office/powerpoint/2010/main" val="80536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A5BDDF-48FA-AF4C-9EAB-5C452BC92B05}" type="slidenum">
              <a:rPr lang="nb-NO" smtClean="0"/>
              <a:t>20</a:t>
            </a:fld>
            <a:endParaRPr lang="nb-NO"/>
          </a:p>
        </p:txBody>
      </p:sp>
    </p:spTree>
    <p:extLst>
      <p:ext uri="{BB962C8B-B14F-4D97-AF65-F5344CB8AC3E}">
        <p14:creationId xmlns:p14="http://schemas.microsoft.com/office/powerpoint/2010/main" val="183045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D4A9-16DD-D32C-0BF6-A0902E99F69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A24863F-1D14-CBE2-FB27-1CBBC9919E6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BDED2BE-7953-37B8-E63B-88730632C12B}"/>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4750E3FE-4D7D-5566-A386-BB3DBD109C5B}"/>
              </a:ext>
            </a:extLst>
          </p:cNvPr>
          <p:cNvSpPr>
            <a:spLocks noGrp="1"/>
          </p:cNvSpPr>
          <p:nvPr>
            <p:ph type="sldNum" sz="quarter" idx="5"/>
          </p:nvPr>
        </p:nvSpPr>
        <p:spPr/>
        <p:txBody>
          <a:bodyPr/>
          <a:lstStyle/>
          <a:p>
            <a:fld id="{A2A5BDDF-48FA-AF4C-9EAB-5C452BC92B05}" type="slidenum">
              <a:rPr lang="nb-NO" smtClean="0"/>
              <a:t>21</a:t>
            </a:fld>
            <a:endParaRPr lang="nb-NO"/>
          </a:p>
        </p:txBody>
      </p:sp>
    </p:spTree>
    <p:extLst>
      <p:ext uri="{BB962C8B-B14F-4D97-AF65-F5344CB8AC3E}">
        <p14:creationId xmlns:p14="http://schemas.microsoft.com/office/powerpoint/2010/main" val="214090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Def mobbing (Lund, Helgeland, </a:t>
            </a:r>
            <a:r>
              <a:rPr lang="nb-NO" err="1"/>
              <a:t>Kovac</a:t>
            </a:r>
            <a:r>
              <a:rPr lang="nb-NO"/>
              <a:t>)</a:t>
            </a:r>
          </a:p>
          <a:p>
            <a:r>
              <a:rPr lang="nb-NO" err="1"/>
              <a:t>https</a:t>
            </a:r>
            <a:r>
              <a:rPr lang="nb-NO"/>
              <a:t>://</a:t>
            </a:r>
            <a:r>
              <a:rPr lang="nb-NO" err="1"/>
              <a:t>utdanningsforskning.no</a:t>
            </a:r>
            <a:r>
              <a:rPr lang="nb-NO"/>
              <a:t>/artikler/2017/pa-vei-mot-en-ny-forstaelse-av-mobbing-i-et-folkehelseperspektiv/</a:t>
            </a:r>
          </a:p>
        </p:txBody>
      </p:sp>
      <p:sp>
        <p:nvSpPr>
          <p:cNvPr id="4" name="Plassholder for lysbildenummer 3"/>
          <p:cNvSpPr>
            <a:spLocks noGrp="1"/>
          </p:cNvSpPr>
          <p:nvPr>
            <p:ph type="sldNum" sz="quarter" idx="5"/>
          </p:nvPr>
        </p:nvSpPr>
        <p:spPr/>
        <p:txBody>
          <a:bodyPr/>
          <a:lstStyle/>
          <a:p>
            <a:fld id="{5CA56E85-B46E-F24D-8C00-B7F022AF6BBF}" type="slidenum">
              <a:rPr lang="nb-NO" smtClean="0"/>
              <a:t>23</a:t>
            </a:fld>
            <a:endParaRPr lang="nb-NO"/>
          </a:p>
        </p:txBody>
      </p:sp>
    </p:spTree>
    <p:extLst>
      <p:ext uri="{BB962C8B-B14F-4D97-AF65-F5344CB8AC3E}">
        <p14:creationId xmlns:p14="http://schemas.microsoft.com/office/powerpoint/2010/main" val="23679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https://forskning.no/mobbing/mobbing-gar-hardt-ut-over-bade-mobberen-og-den-som-blir-mobbet/1566052</a:t>
            </a:r>
          </a:p>
          <a:p>
            <a:endParaRPr lang="nb-NO"/>
          </a:p>
          <a:p>
            <a:r>
              <a:rPr lang="nb-NO"/>
              <a:t>To typer atferd:</a:t>
            </a:r>
          </a:p>
          <a:p>
            <a:r>
              <a:rPr lang="nb-NO"/>
              <a:t>Reaktiv – reagerer på noe som har skjedd</a:t>
            </a:r>
          </a:p>
          <a:p>
            <a:r>
              <a:rPr lang="nb-NO"/>
              <a:t>Proaktiv – vil oppnå noe</a:t>
            </a:r>
          </a:p>
        </p:txBody>
      </p:sp>
      <p:sp>
        <p:nvSpPr>
          <p:cNvPr id="4" name="Plassholder for lysbildenummer 3"/>
          <p:cNvSpPr>
            <a:spLocks noGrp="1"/>
          </p:cNvSpPr>
          <p:nvPr>
            <p:ph type="sldNum" sz="quarter" idx="5"/>
          </p:nvPr>
        </p:nvSpPr>
        <p:spPr/>
        <p:txBody>
          <a:bodyPr/>
          <a:lstStyle/>
          <a:p>
            <a:fld id="{A2A5BDDF-48FA-AF4C-9EAB-5C452BC92B05}" type="slidenum">
              <a:rPr lang="nb-NO" smtClean="0"/>
              <a:t>24</a:t>
            </a:fld>
            <a:endParaRPr lang="nb-NO"/>
          </a:p>
        </p:txBody>
      </p:sp>
    </p:spTree>
    <p:extLst>
      <p:ext uri="{BB962C8B-B14F-4D97-AF65-F5344CB8AC3E}">
        <p14:creationId xmlns:p14="http://schemas.microsoft.com/office/powerpoint/2010/main" val="415944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https://vimeo.com/667666117/5a785c17c9</a:t>
            </a:r>
          </a:p>
          <a:p>
            <a:endParaRPr lang="nb-NO" dirty="0"/>
          </a:p>
        </p:txBody>
      </p:sp>
      <p:sp>
        <p:nvSpPr>
          <p:cNvPr id="4" name="Plassholder for lysbildenummer 3"/>
          <p:cNvSpPr>
            <a:spLocks noGrp="1"/>
          </p:cNvSpPr>
          <p:nvPr>
            <p:ph type="sldNum" sz="quarter" idx="5"/>
          </p:nvPr>
        </p:nvSpPr>
        <p:spPr/>
        <p:txBody>
          <a:bodyPr/>
          <a:lstStyle/>
          <a:p>
            <a:fld id="{A2A5BDDF-48FA-AF4C-9EAB-5C452BC92B05}" type="slidenum">
              <a:rPr lang="nb-NO" smtClean="0"/>
              <a:t>25</a:t>
            </a:fld>
            <a:endParaRPr lang="nb-NO"/>
          </a:p>
        </p:txBody>
      </p:sp>
    </p:spTree>
    <p:extLst>
      <p:ext uri="{BB962C8B-B14F-4D97-AF65-F5344CB8AC3E}">
        <p14:creationId xmlns:p14="http://schemas.microsoft.com/office/powerpoint/2010/main" val="414800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a:p>
            <a:endParaRPr lang="nb-NO"/>
          </a:p>
          <a:p>
            <a:pPr>
              <a:spcAft>
                <a:spcPts val="1200"/>
              </a:spcAft>
            </a:pPr>
            <a:r>
              <a:rPr lang="nb-NO" sz="1800">
                <a:solidFill>
                  <a:srgbClr val="000000"/>
                </a:solidFill>
                <a:effectLst/>
                <a:latin typeface="Calibri" panose="020F0502020204030204" pitchFamily="34" charset="0"/>
                <a:ea typeface="Calibri" panose="020F0502020204030204" pitchFamily="34" charset="0"/>
              </a:rPr>
              <a:t>Trygt skolemiljø henger sammen med trygt utenom skolen</a:t>
            </a:r>
            <a:endParaRPr lang="nb-NO" sz="1800">
              <a:effectLst/>
              <a:latin typeface="Calibri" panose="020F0502020204030204" pitchFamily="34" charset="0"/>
              <a:ea typeface="Calibri" panose="020F0502020204030204" pitchFamily="34" charset="0"/>
            </a:endParaRPr>
          </a:p>
          <a:p>
            <a:pPr>
              <a:spcAft>
                <a:spcPts val="1200"/>
              </a:spcAft>
            </a:pPr>
            <a:r>
              <a:rPr lang="nb-NO" sz="1800">
                <a:solidFill>
                  <a:srgbClr val="000000"/>
                </a:solidFill>
                <a:effectLst/>
                <a:latin typeface="Calibri" panose="020F0502020204030204" pitchFamily="34" charset="0"/>
                <a:ea typeface="Calibri" panose="020F0502020204030204" pitchFamily="34" charset="0"/>
              </a:rPr>
              <a:t>Vennskap – foreldrene som rollemodeller – hvordan møte andre foreldre som tar kontakt – hvordan forebygge mobbing.</a:t>
            </a:r>
            <a:endParaRPr lang="nb-NO" sz="1800">
              <a:effectLst/>
              <a:latin typeface="Calibri" panose="020F0502020204030204" pitchFamily="34" charset="0"/>
              <a:ea typeface="Calibri" panose="020F0502020204030204" pitchFamily="34" charset="0"/>
            </a:endParaRPr>
          </a:p>
          <a:p>
            <a:endParaRPr lang="nb-NO" sz="1200">
              <a:solidFill>
                <a:srgbClr val="000000"/>
              </a:solidFill>
              <a:effectLst/>
              <a:latin typeface="Calibri" panose="020F0502020204030204" pitchFamily="34" charset="0"/>
              <a:ea typeface="Calibri" panose="020F0502020204030204" pitchFamily="34" charset="0"/>
            </a:endParaRPr>
          </a:p>
          <a:p>
            <a:endParaRPr lang="nb-NO" sz="1200">
              <a:solidFill>
                <a:srgbClr val="000000"/>
              </a:solidFill>
              <a:effectLst/>
              <a:latin typeface="Calibri" panose="020F0502020204030204" pitchFamily="34" charset="0"/>
              <a:ea typeface="Calibri" panose="020F0502020204030204" pitchFamily="34" charset="0"/>
            </a:endParaRPr>
          </a:p>
          <a:p>
            <a:r>
              <a:rPr lang="nb-NO" sz="1200">
                <a:solidFill>
                  <a:srgbClr val="000000"/>
                </a:solidFill>
                <a:effectLst/>
                <a:latin typeface="Calibri" panose="020F0502020204030204" pitchFamily="34" charset="0"/>
                <a:ea typeface="Calibri" panose="020F0502020204030204" pitchFamily="34" charset="0"/>
              </a:rPr>
              <a:t>Hva kan du som forelder gjøre for at skoletiden skal bli bra for både eget barn, for klassen og for hele skolen?</a:t>
            </a:r>
            <a:endParaRPr lang="nb-NO" sz="1200">
              <a:effectLst/>
              <a:latin typeface="Calibri" panose="020F0502020204030204" pitchFamily="34" charset="0"/>
              <a:ea typeface="Calibri" panose="020F0502020204030204" pitchFamily="34" charset="0"/>
            </a:endParaRPr>
          </a:p>
          <a:p>
            <a:r>
              <a:rPr lang="nb-NO" sz="1200">
                <a:solidFill>
                  <a:srgbClr val="000000"/>
                </a:solidFill>
                <a:effectLst/>
                <a:latin typeface="Calibri" panose="020F0502020204030204" pitchFamily="34" charset="0"/>
                <a:ea typeface="Calibri" panose="020F0502020204030204" pitchFamily="34" charset="0"/>
              </a:rPr>
              <a:t>Vi vet at noe av det aller viktigste for barn er å oppleve fellesskap og tilhørighet. Jeg vil derfor snakke om det er å være en god rollemodell, og gi tips til hvordan vi som voksne kan støtte og veilede barn i sosialt samspill.</a:t>
            </a:r>
            <a:endParaRPr lang="nb-NO" sz="1200">
              <a:effectLst/>
              <a:latin typeface="Calibri" panose="020F0502020204030204" pitchFamily="34" charset="0"/>
              <a:ea typeface="Calibri" panose="020F0502020204030204" pitchFamily="34" charset="0"/>
            </a:endParaRPr>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2</a:t>
            </a:fld>
            <a:endParaRPr lang="nb-NO"/>
          </a:p>
        </p:txBody>
      </p:sp>
    </p:spTree>
    <p:extLst>
      <p:ext uri="{BB962C8B-B14F-4D97-AF65-F5344CB8AC3E}">
        <p14:creationId xmlns:p14="http://schemas.microsoft.com/office/powerpoint/2010/main" val="74979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26</a:t>
            </a:fld>
            <a:endParaRPr lang="nb-NO"/>
          </a:p>
        </p:txBody>
      </p:sp>
    </p:spTree>
    <p:extLst>
      <p:ext uri="{BB962C8B-B14F-4D97-AF65-F5344CB8AC3E}">
        <p14:creationId xmlns:p14="http://schemas.microsoft.com/office/powerpoint/2010/main" val="386570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Norske barn føler seg trygg på nett (93% - desidert høyest i Europa)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a:solidFill>
                  <a:schemeClr val="tx1"/>
                </a:solidFill>
                <a:effectLst/>
                <a:latin typeface="+mn-lt"/>
                <a:ea typeface="+mn-ea"/>
                <a:cs typeface="+mn-cs"/>
              </a:rPr>
              <a:t>– Tallene dokumenterer at sosiale medier betyr mye for de unge, og at disse tjenestene i stor grad brukes til å pleie vennskap, sier </a:t>
            </a:r>
            <a:r>
              <a:rPr lang="nb-NO" sz="1200" b="0" i="0" u="none" strike="noStrike" kern="1200" err="1">
                <a:solidFill>
                  <a:schemeClr val="tx1"/>
                </a:solidFill>
                <a:effectLst/>
                <a:latin typeface="+mn-lt"/>
                <a:ea typeface="+mn-ea"/>
                <a:cs typeface="+mn-cs"/>
              </a:rPr>
              <a:t>Velsand</a:t>
            </a:r>
            <a:r>
              <a:rPr lang="nb-NO" sz="1200" b="0" i="0" u="none" strike="noStrike" kern="1200">
                <a:solidFill>
                  <a:schemeClr val="tx1"/>
                </a:solidFill>
                <a:effectLst/>
                <a:latin typeface="+mn-lt"/>
                <a:ea typeface="+mn-ea"/>
                <a:cs typeface="+mn-cs"/>
              </a:rPr>
              <a:t>.</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r>
              <a:rPr lang="nb-NO" i="1">
                <a:solidFill>
                  <a:srgbClr val="C9808C"/>
                </a:solidFill>
              </a:rPr>
              <a:t>31 % fått stygge kommentarer </a:t>
            </a:r>
          </a:p>
          <a:p>
            <a:r>
              <a:rPr lang="nb-NO" i="1">
                <a:solidFill>
                  <a:srgbClr val="C9808C"/>
                </a:solidFill>
              </a:rPr>
              <a:t>24% blitt utestengt fra spill / grupper</a:t>
            </a:r>
          </a:p>
          <a:p>
            <a:endParaRPr lang="nb-NO" i="1">
              <a:solidFill>
                <a:srgbClr val="C9808C"/>
              </a:solidFill>
            </a:endParaRPr>
          </a:p>
          <a:p>
            <a:r>
              <a:rPr lang="nb-NO" i="1">
                <a:solidFill>
                  <a:srgbClr val="C9808C"/>
                </a:solidFill>
              </a:rPr>
              <a:t>Porno – over 13 år (</a:t>
            </a:r>
            <a:r>
              <a:rPr lang="nb-NO" i="1" err="1">
                <a:solidFill>
                  <a:srgbClr val="C9808C"/>
                </a:solidFill>
              </a:rPr>
              <a:t>ca</a:t>
            </a:r>
            <a:r>
              <a:rPr lang="nb-NO" i="1">
                <a:solidFill>
                  <a:srgbClr val="C9808C"/>
                </a:solidFill>
              </a:rPr>
              <a:t> 50% sett / mottatt dette, mange før fylte 13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27</a:t>
            </a:fld>
            <a:endParaRPr lang="nb-NO"/>
          </a:p>
        </p:txBody>
      </p:sp>
    </p:spTree>
    <p:extLst>
      <p:ext uri="{BB962C8B-B14F-4D97-AF65-F5344CB8AC3E}">
        <p14:creationId xmlns:p14="http://schemas.microsoft.com/office/powerpoint/2010/main" val="347875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Røtter: det vi gir av omsorg, støtte, veiledning</a:t>
            </a:r>
          </a:p>
          <a:p>
            <a:r>
              <a:rPr lang="nb-NO"/>
              <a:t>Vinger: teste ut egne valg, meninger, prøve og ha lov til å feile</a:t>
            </a:r>
          </a:p>
        </p:txBody>
      </p:sp>
      <p:sp>
        <p:nvSpPr>
          <p:cNvPr id="4" name="Plassholder for lysbildenummer 3"/>
          <p:cNvSpPr>
            <a:spLocks noGrp="1"/>
          </p:cNvSpPr>
          <p:nvPr>
            <p:ph type="sldNum" sz="quarter" idx="5"/>
          </p:nvPr>
        </p:nvSpPr>
        <p:spPr/>
        <p:txBody>
          <a:bodyPr/>
          <a:lstStyle/>
          <a:p>
            <a:fld id="{A2A5BDDF-48FA-AF4C-9EAB-5C452BC92B05}" type="slidenum">
              <a:rPr lang="nb-NO" smtClean="0"/>
              <a:t>28</a:t>
            </a:fld>
            <a:endParaRPr lang="nb-NO"/>
          </a:p>
        </p:txBody>
      </p:sp>
    </p:spTree>
    <p:extLst>
      <p:ext uri="{BB962C8B-B14F-4D97-AF65-F5344CB8AC3E}">
        <p14:creationId xmlns:p14="http://schemas.microsoft.com/office/powerpoint/2010/main" val="1152835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er naturlige følelsesmessige reaksjoner – de kommer, og det er ikke galt å kjenne på dem!</a:t>
            </a:r>
          </a:p>
          <a:p>
            <a:endParaRPr lang="nb-NO"/>
          </a:p>
          <a:p>
            <a:r>
              <a:rPr lang="nb-NO"/>
              <a:t>Viktig å komme over på trinn 2, for dette hjelper ikke barnet ditt!</a:t>
            </a:r>
          </a:p>
          <a:p>
            <a:endParaRPr lang="nb-NO"/>
          </a:p>
          <a:p>
            <a:r>
              <a:rPr lang="nb-NO"/>
              <a:t>Dette gjelder også i møte med andre barn og med andre foreldre</a:t>
            </a:r>
          </a:p>
          <a:p>
            <a:endParaRPr lang="nb-NO"/>
          </a:p>
          <a:p>
            <a:endParaRPr lang="nb-NO"/>
          </a:p>
          <a:p>
            <a:endParaRPr lang="nb-NO"/>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29</a:t>
            </a:fld>
            <a:endParaRPr lang="nb-NO"/>
          </a:p>
        </p:txBody>
      </p:sp>
    </p:spTree>
    <p:extLst>
      <p:ext uri="{BB962C8B-B14F-4D97-AF65-F5344CB8AC3E}">
        <p14:creationId xmlns:p14="http://schemas.microsoft.com/office/powerpoint/2010/main" val="4174121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Det hørtes rart ut – vet du mer, det er kanskje en annen forklaring?</a:t>
            </a:r>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30</a:t>
            </a:fld>
            <a:endParaRPr lang="nb-NO"/>
          </a:p>
        </p:txBody>
      </p:sp>
    </p:spTree>
    <p:extLst>
      <p:ext uri="{BB962C8B-B14F-4D97-AF65-F5344CB8AC3E}">
        <p14:creationId xmlns:p14="http://schemas.microsoft.com/office/powerpoint/2010/main" val="335019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r>
              <a:rPr lang="nb-NO" sz="1600"/>
              <a:t>Nå er det barnet ditt det dreier seg om – hva er å være en god voksne?</a:t>
            </a:r>
            <a:br>
              <a:rPr lang="nb-NO" sz="1600"/>
            </a:br>
            <a:r>
              <a:rPr lang="nb-NO" sz="1600"/>
              <a:t>Er du urolig, snakk med noen andre voksne – sortere litt, teste ut hva som kan være lurt å si.</a:t>
            </a:r>
          </a:p>
          <a:p>
            <a:r>
              <a:rPr lang="nb-NO" sz="1600"/>
              <a:t>Prøv å beholde roen.</a:t>
            </a:r>
          </a:p>
          <a:p>
            <a:endParaRPr lang="nb-NO" sz="1600"/>
          </a:p>
          <a:p>
            <a:r>
              <a:rPr lang="nb-NO" sz="1600"/>
              <a:t>Syns du </a:t>
            </a:r>
            <a:r>
              <a:rPr lang="nb-NO" sz="1600" err="1"/>
              <a:t>TikTok</a:t>
            </a:r>
            <a:r>
              <a:rPr lang="nb-NO" sz="1600"/>
              <a:t> er noe stort tøys, er det vanskelig å veilede barnet ditt</a:t>
            </a:r>
          </a:p>
          <a:p>
            <a:r>
              <a:rPr lang="nb-NO" sz="1600"/>
              <a:t>Syns du </a:t>
            </a:r>
            <a:r>
              <a:rPr lang="nb-NO" sz="1600" err="1"/>
              <a:t>gaming</a:t>
            </a:r>
            <a:r>
              <a:rPr lang="nb-NO" sz="1600"/>
              <a:t> er bortkastet eller meningsløst, er det vanskelig å komme i posisjon til barnet ditt</a:t>
            </a:r>
          </a:p>
          <a:p>
            <a:endParaRPr lang="nb-NO"/>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31</a:t>
            </a:fld>
            <a:endParaRPr lang="nb-NO"/>
          </a:p>
        </p:txBody>
      </p:sp>
    </p:spTree>
    <p:extLst>
      <p:ext uri="{BB962C8B-B14F-4D97-AF65-F5344CB8AC3E}">
        <p14:creationId xmlns:p14="http://schemas.microsoft.com/office/powerpoint/2010/main" val="12986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32</a:t>
            </a:fld>
            <a:endParaRPr lang="nb-NO"/>
          </a:p>
        </p:txBody>
      </p:sp>
    </p:spTree>
    <p:extLst>
      <p:ext uri="{BB962C8B-B14F-4D97-AF65-F5344CB8AC3E}">
        <p14:creationId xmlns:p14="http://schemas.microsoft.com/office/powerpoint/2010/main" val="3841576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a:t>
            </a:r>
          </a:p>
        </p:txBody>
      </p:sp>
      <p:sp>
        <p:nvSpPr>
          <p:cNvPr id="4" name="Plassholder for lysbildenummer 3"/>
          <p:cNvSpPr>
            <a:spLocks noGrp="1"/>
          </p:cNvSpPr>
          <p:nvPr>
            <p:ph type="sldNum" sz="quarter" idx="5"/>
          </p:nvPr>
        </p:nvSpPr>
        <p:spPr/>
        <p:txBody>
          <a:bodyPr/>
          <a:lstStyle/>
          <a:p>
            <a:fld id="{A2A5BDDF-48FA-AF4C-9EAB-5C452BC92B05}" type="slidenum">
              <a:rPr lang="nb-NO" smtClean="0"/>
              <a:t>33</a:t>
            </a:fld>
            <a:endParaRPr lang="nb-NO"/>
          </a:p>
        </p:txBody>
      </p:sp>
    </p:spTree>
    <p:extLst>
      <p:ext uri="{BB962C8B-B14F-4D97-AF65-F5344CB8AC3E}">
        <p14:creationId xmlns:p14="http://schemas.microsoft.com/office/powerpoint/2010/main" val="15799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er MO?</a:t>
            </a:r>
          </a:p>
          <a:p>
            <a:r>
              <a:rPr lang="nb-NO"/>
              <a:t>Hva erfarer vi?</a:t>
            </a:r>
          </a:p>
          <a:p>
            <a:endParaRPr lang="nb-NO"/>
          </a:p>
          <a:p>
            <a:r>
              <a:rPr lang="nb-NO"/>
              <a:t>Lavterskeltilbud – du kan ta kontakt: spørre om rettigheter, spørre om råd og veiledning, bare snakke med noen utenforstående</a:t>
            </a:r>
            <a:br>
              <a:rPr lang="nb-NO"/>
            </a:br>
            <a:r>
              <a:rPr lang="nb-NO"/>
              <a:t>Får jevnlig henvendelser fra foreldre – av og til fra elever selv, helst ungdomsskole-elever. </a:t>
            </a:r>
          </a:p>
          <a:p>
            <a:endParaRPr lang="nb-NO"/>
          </a:p>
          <a:p>
            <a:r>
              <a:rPr lang="nb-NO"/>
              <a:t>Barnekonvensjonen https://www.barneombudet.no/for-barn-og-unge/barnekonvensjonen  </a:t>
            </a:r>
          </a:p>
          <a:p>
            <a:r>
              <a:rPr lang="nb-NO" b="1"/>
              <a:t>artikkel 3 </a:t>
            </a:r>
            <a:r>
              <a:rPr lang="nb-NO" sz="1200" b="1" i="1" kern="1200">
                <a:solidFill>
                  <a:schemeClr val="tx1"/>
                </a:solidFill>
                <a:effectLst/>
                <a:latin typeface="+mn-lt"/>
                <a:ea typeface="+mn-ea"/>
                <a:cs typeface="+mn-cs"/>
              </a:rPr>
              <a:t>«Voksne skal gjøre det som er best for barn.»</a:t>
            </a:r>
          </a:p>
          <a:p>
            <a:r>
              <a:rPr lang="nb-NO" b="1"/>
              <a:t>Artikkel 12 </a:t>
            </a:r>
            <a:r>
              <a:rPr lang="nb-NO" sz="1200" b="1" i="1" kern="1200">
                <a:solidFill>
                  <a:schemeClr val="tx1"/>
                </a:solidFill>
                <a:effectLst/>
                <a:latin typeface="+mn-lt"/>
                <a:ea typeface="+mn-ea"/>
                <a:cs typeface="+mn-cs"/>
              </a:rPr>
              <a:t>«Alle barn har rett til å </a:t>
            </a:r>
            <a:r>
              <a:rPr lang="nb-NO" sz="1200" b="1" i="1" kern="1200" err="1">
                <a:solidFill>
                  <a:schemeClr val="tx1"/>
                </a:solidFill>
                <a:effectLst/>
                <a:latin typeface="+mn-lt"/>
                <a:ea typeface="+mn-ea"/>
                <a:cs typeface="+mn-cs"/>
              </a:rPr>
              <a:t>seie</a:t>
            </a:r>
            <a:r>
              <a:rPr lang="nb-NO" sz="1200" b="1" i="1" kern="1200">
                <a:solidFill>
                  <a:schemeClr val="tx1"/>
                </a:solidFill>
                <a:effectLst/>
                <a:latin typeface="+mn-lt"/>
                <a:ea typeface="+mn-ea"/>
                <a:cs typeface="+mn-cs"/>
              </a:rPr>
              <a:t> meininga si, og </a:t>
            </a:r>
            <a:r>
              <a:rPr lang="nb-NO" sz="1200" b="1" i="1" kern="1200" err="1">
                <a:solidFill>
                  <a:schemeClr val="tx1"/>
                </a:solidFill>
                <a:effectLst/>
                <a:latin typeface="+mn-lt"/>
                <a:ea typeface="+mn-ea"/>
                <a:cs typeface="+mn-cs"/>
              </a:rPr>
              <a:t>deira</a:t>
            </a:r>
            <a:r>
              <a:rPr lang="nb-NO" sz="1200" b="1" i="1" kern="1200">
                <a:solidFill>
                  <a:schemeClr val="tx1"/>
                </a:solidFill>
                <a:effectLst/>
                <a:latin typeface="+mn-lt"/>
                <a:ea typeface="+mn-ea"/>
                <a:cs typeface="+mn-cs"/>
              </a:rPr>
              <a:t> meining skal bli tatt på alvor.»</a:t>
            </a:r>
          </a:p>
          <a:p>
            <a:r>
              <a:rPr lang="nb-NO"/>
              <a:t>Opplæringsloven 9A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Lov om barnehager </a:t>
            </a:r>
            <a:r>
              <a:rPr lang="nb-NO" sz="1200" b="1" i="0" kern="1200">
                <a:solidFill>
                  <a:schemeClr val="tx1"/>
                </a:solidFill>
                <a:effectLst/>
                <a:latin typeface="+mn-lt"/>
                <a:ea typeface="+mn-ea"/>
                <a:cs typeface="+mn-cs"/>
              </a:rPr>
              <a:t>Kapittel VIII Psykososialt barnehagemiljø</a:t>
            </a:r>
          </a:p>
          <a:p>
            <a:r>
              <a:rPr lang="nb-NO"/>
              <a:t>fra 2021 §§ 41 (nulltoleranse), 42 (aktivitetsplikt) , 43 (skjerpet akt plikt)</a:t>
            </a:r>
          </a:p>
          <a:p>
            <a:endParaRPr lang="nb-NO"/>
          </a:p>
          <a:p>
            <a:r>
              <a:rPr lang="nb-NO"/>
              <a:t>Informasjon om mobbeombud må være tilgjengelig for barn og foreldre i Randaberg.</a:t>
            </a:r>
          </a:p>
        </p:txBody>
      </p:sp>
      <p:sp>
        <p:nvSpPr>
          <p:cNvPr id="4" name="Plassholder for lysbildenummer 3"/>
          <p:cNvSpPr>
            <a:spLocks noGrp="1"/>
          </p:cNvSpPr>
          <p:nvPr>
            <p:ph type="sldNum" sz="quarter" idx="5"/>
          </p:nvPr>
        </p:nvSpPr>
        <p:spPr/>
        <p:txBody>
          <a:bodyPr/>
          <a:lstStyle/>
          <a:p>
            <a:fld id="{95702C75-12B9-F94E-92DE-6FAD146DF469}" type="slidenum">
              <a:rPr lang="nb-NO" smtClean="0"/>
              <a:t>3</a:t>
            </a:fld>
            <a:endParaRPr lang="nb-NO"/>
          </a:p>
        </p:txBody>
      </p:sp>
    </p:spTree>
    <p:extLst>
      <p:ext uri="{BB962C8B-B14F-4D97-AF65-F5344CB8AC3E}">
        <p14:creationId xmlns:p14="http://schemas.microsoft.com/office/powerpoint/2010/main" val="187117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5</a:t>
            </a:fld>
            <a:endParaRPr lang="nb-NO"/>
          </a:p>
        </p:txBody>
      </p:sp>
    </p:spTree>
    <p:extLst>
      <p:ext uri="{BB962C8B-B14F-4D97-AF65-F5344CB8AC3E}">
        <p14:creationId xmlns:p14="http://schemas.microsoft.com/office/powerpoint/2010/main" val="7089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Definisjoner læringsmiljøsenteret </a:t>
            </a:r>
            <a:r>
              <a:rPr lang="nb-NO" dirty="0" err="1"/>
              <a:t>UiS</a:t>
            </a:r>
            <a:endParaRPr lang="nb-NO" dirty="0"/>
          </a:p>
          <a:p>
            <a:r>
              <a:rPr lang="nb-NO" dirty="0" err="1"/>
              <a:t>https</a:t>
            </a:r>
            <a:r>
              <a:rPr lang="nb-NO" dirty="0"/>
              <a:t>://</a:t>
            </a:r>
            <a:r>
              <a:rPr lang="nb-NO" dirty="0" err="1"/>
              <a:t>www.uis.no</a:t>
            </a:r>
            <a:r>
              <a:rPr lang="nb-NO" dirty="0"/>
              <a:t>/</a:t>
            </a:r>
            <a:r>
              <a:rPr lang="nb-NO" dirty="0" err="1"/>
              <a:t>nb</a:t>
            </a:r>
            <a:r>
              <a:rPr lang="nb-NO" dirty="0"/>
              <a:t>/hva-vet-vi-om-digital-mobbing </a:t>
            </a:r>
          </a:p>
        </p:txBody>
      </p:sp>
      <p:sp>
        <p:nvSpPr>
          <p:cNvPr id="4" name="Plassholder for lysbildenummer 3"/>
          <p:cNvSpPr>
            <a:spLocks noGrp="1"/>
          </p:cNvSpPr>
          <p:nvPr>
            <p:ph type="sldNum" sz="quarter" idx="5"/>
          </p:nvPr>
        </p:nvSpPr>
        <p:spPr/>
        <p:txBody>
          <a:bodyPr/>
          <a:lstStyle/>
          <a:p>
            <a:fld id="{A2A5BDDF-48FA-AF4C-9EAB-5C452BC92B05}" type="slidenum">
              <a:rPr lang="nb-NO" smtClean="0"/>
              <a:t>7</a:t>
            </a:fld>
            <a:endParaRPr lang="nb-NO"/>
          </a:p>
        </p:txBody>
      </p:sp>
    </p:spTree>
    <p:extLst>
      <p:ext uri="{BB962C8B-B14F-4D97-AF65-F5344CB8AC3E}">
        <p14:creationId xmlns:p14="http://schemas.microsoft.com/office/powerpoint/2010/main" val="364709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A5BDDF-48FA-AF4C-9EAB-5C452BC92B05}" type="slidenum">
              <a:rPr lang="nb-NO" smtClean="0"/>
              <a:t>8</a:t>
            </a:fld>
            <a:endParaRPr lang="nb-NO"/>
          </a:p>
        </p:txBody>
      </p:sp>
    </p:spTree>
    <p:extLst>
      <p:ext uri="{BB962C8B-B14F-4D97-AF65-F5344CB8AC3E}">
        <p14:creationId xmlns:p14="http://schemas.microsoft.com/office/powerpoint/2010/main" val="301755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Skoles verdigrunnlag – </a:t>
            </a:r>
            <a:r>
              <a:rPr lang="nb-NO" err="1"/>
              <a:t>Kunnkapsløfet</a:t>
            </a:r>
            <a:r>
              <a:rPr lang="nb-NO"/>
              <a:t>, overordnet del, </a:t>
            </a:r>
          </a:p>
          <a:p>
            <a:pPr marL="0" indent="0">
              <a:buNone/>
            </a:pPr>
            <a:endParaRPr lang="nb-NO"/>
          </a:p>
          <a:p>
            <a:pPr marL="0" indent="0">
              <a:buNone/>
            </a:pPr>
            <a:r>
              <a:rPr lang="nb-NO"/>
              <a:t>Skolens mål at eleven lærer og utvikler seg både sosialt og faglig</a:t>
            </a:r>
          </a:p>
          <a:p>
            <a:pPr marL="0" indent="0">
              <a:buNone/>
            </a:pPr>
            <a:r>
              <a:rPr lang="nb-NO" b="1"/>
              <a:t>Eleven:</a:t>
            </a:r>
          </a:p>
          <a:p>
            <a:pPr lvl="1"/>
            <a:r>
              <a:rPr lang="nb-NO"/>
              <a:t>Opplever tilhørighet til andre elever</a:t>
            </a:r>
          </a:p>
          <a:p>
            <a:pPr lvl="1"/>
            <a:r>
              <a:rPr lang="nb-NO"/>
              <a:t>Opplever fellesskap med andre elever</a:t>
            </a:r>
          </a:p>
          <a:p>
            <a:pPr lvl="1"/>
            <a:r>
              <a:rPr lang="nb-NO"/>
              <a:t>Opplæringen er tilpasset evner og behov</a:t>
            </a:r>
          </a:p>
          <a:p>
            <a:endParaRPr lang="nb-NO"/>
          </a:p>
          <a:p>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1"/>
              <a:t>Forutsetning: </a:t>
            </a:r>
            <a:r>
              <a:rPr lang="nb-NO"/>
              <a:t>å være ulike er en ressurs. Alle er viktige i klassen, og alle har noe positivt å gi til klassen</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Opplever alle elevene at de </a:t>
            </a:r>
            <a:r>
              <a:rPr lang="nb-NO" b="1"/>
              <a:t>er likt av lærerne </a:t>
            </a:r>
            <a:r>
              <a:rPr lang="nb-NO"/>
              <a:t>(andre voksne) og av medelevene?</a:t>
            </a:r>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9</a:t>
            </a:fld>
            <a:endParaRPr lang="nb-NO"/>
          </a:p>
        </p:txBody>
      </p:sp>
    </p:spTree>
    <p:extLst>
      <p:ext uri="{BB962C8B-B14F-4D97-AF65-F5344CB8AC3E}">
        <p14:creationId xmlns:p14="http://schemas.microsoft.com/office/powerpoint/2010/main" val="113329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err="1"/>
              <a:t>Ungdata</a:t>
            </a:r>
            <a:r>
              <a:rPr lang="nb-NO" b="1"/>
              <a:t> junior:</a:t>
            </a:r>
          </a:p>
          <a:p>
            <a:r>
              <a:rPr lang="nb-NO"/>
              <a:t>De aller fleste barn har godt forhold til foreldrene sine 90%</a:t>
            </a:r>
          </a:p>
          <a:p>
            <a:r>
              <a:rPr lang="nb-NO"/>
              <a:t>De aller fleste har en god venn 90%</a:t>
            </a:r>
          </a:p>
          <a:p>
            <a:endParaRPr lang="nb-NO"/>
          </a:p>
          <a:p>
            <a:r>
              <a:rPr lang="nb-NO"/>
              <a:t>Vi som er voksne skal passe på barna – hjemme, i fritida, på skolen</a:t>
            </a:r>
          </a:p>
          <a:p>
            <a:endParaRPr lang="nb-NO"/>
          </a:p>
          <a:p>
            <a:r>
              <a:rPr lang="nb-NO" sz="1800"/>
              <a:t>Du kjenner barnet ditt best – stol på deg selv</a:t>
            </a:r>
          </a:p>
          <a:p>
            <a:r>
              <a:rPr lang="nb-NO" sz="1800"/>
              <a:t>Snakk med barnet ditt om skolen</a:t>
            </a:r>
          </a:p>
          <a:p>
            <a:pPr lvl="1"/>
            <a:r>
              <a:rPr lang="nb-NO" sz="1400"/>
              <a:t>De andre barna</a:t>
            </a:r>
          </a:p>
          <a:p>
            <a:pPr lvl="1"/>
            <a:r>
              <a:rPr lang="nb-NO" sz="1400"/>
              <a:t>De voksne</a:t>
            </a:r>
          </a:p>
          <a:p>
            <a:pPr lvl="1"/>
            <a:r>
              <a:rPr lang="nb-NO" sz="1400"/>
              <a:t>Aktiviteter som har vært / skal skje</a:t>
            </a:r>
          </a:p>
          <a:p>
            <a:r>
              <a:rPr lang="nb-NO" sz="1800"/>
              <a:t>Snakk med læreren</a:t>
            </a:r>
          </a:p>
          <a:p>
            <a:pPr lvl="1"/>
            <a:r>
              <a:rPr lang="nb-NO" sz="1400"/>
              <a:t>Viktige opplysninger om barnet ditt</a:t>
            </a:r>
          </a:p>
          <a:p>
            <a:pPr lvl="1"/>
            <a:r>
              <a:rPr lang="nb-NO" sz="1400"/>
              <a:t>Det du er bekymret for / ønsker å ta opp</a:t>
            </a:r>
          </a:p>
          <a:p>
            <a:pPr lvl="1"/>
            <a:r>
              <a:rPr lang="nb-NO" sz="1400"/>
              <a:t>Det du er misfornøyd med</a:t>
            </a:r>
          </a:p>
          <a:p>
            <a:pPr lvl="1"/>
            <a:r>
              <a:rPr lang="nb-NO" sz="1400"/>
              <a:t>Bekymringer for andre barn / samspill mellom barn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a:t>Støtt skolens arbeid for trygt skolemiljø</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a:t>Respekt, raushet, inkludering, medbestemmelse, rett til å bli hørt og til å si sin mening</a:t>
            </a:r>
          </a:p>
          <a:p>
            <a:pPr lvl="1"/>
            <a:endParaRPr lang="nb-NO" sz="1400"/>
          </a:p>
          <a:p>
            <a:endParaRPr lang="nb-NO"/>
          </a:p>
        </p:txBody>
      </p:sp>
      <p:sp>
        <p:nvSpPr>
          <p:cNvPr id="4" name="Plassholder for lysbildenummer 3"/>
          <p:cNvSpPr>
            <a:spLocks noGrp="1"/>
          </p:cNvSpPr>
          <p:nvPr>
            <p:ph type="sldNum" sz="quarter" idx="5"/>
          </p:nvPr>
        </p:nvSpPr>
        <p:spPr/>
        <p:txBody>
          <a:bodyPr/>
          <a:lstStyle/>
          <a:p>
            <a:fld id="{5CA56E85-B46E-F24D-8C00-B7F022AF6BBF}" type="slidenum">
              <a:rPr lang="nb-NO" smtClean="0"/>
              <a:t>10</a:t>
            </a:fld>
            <a:endParaRPr lang="nb-NO"/>
          </a:p>
        </p:txBody>
      </p:sp>
    </p:spTree>
    <p:extLst>
      <p:ext uri="{BB962C8B-B14F-4D97-AF65-F5344CB8AC3E}">
        <p14:creationId xmlns:p14="http://schemas.microsoft.com/office/powerpoint/2010/main" val="184995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 – 3 år: Nettbrett: 50% (styrt) bruk </a:t>
            </a:r>
          </a:p>
          <a:p>
            <a:r>
              <a:rPr lang="nb-NO"/>
              <a:t>8 år: 50 % egen mobil </a:t>
            </a:r>
          </a:p>
          <a:p>
            <a:r>
              <a:rPr lang="nb-NO"/>
              <a:t>10 år: 90% egen mobil</a:t>
            </a:r>
          </a:p>
          <a:p>
            <a:endParaRPr lang="nb-NO"/>
          </a:p>
          <a:p>
            <a:r>
              <a:rPr lang="nb-NO"/>
              <a:t>Hvorfor egen mobil?</a:t>
            </a:r>
            <a:br>
              <a:rPr lang="nb-NO"/>
            </a:br>
            <a:r>
              <a:rPr lang="nb-NO"/>
              <a:t>Tilgang til underholdning, spill / video / sosialt</a:t>
            </a:r>
          </a:p>
          <a:p>
            <a:endParaRPr lang="nb-NO"/>
          </a:p>
          <a:p>
            <a:endParaRPr lang="nb-NO"/>
          </a:p>
          <a:p>
            <a:r>
              <a:rPr lang="nb-NO"/>
              <a:t>Ny rapport fra Medietilsynet:</a:t>
            </a:r>
          </a:p>
          <a:p>
            <a:r>
              <a:rPr lang="nb-NO">
                <a:hlinkClick r:id="rId3"/>
              </a:rPr>
              <a:t>https://www.medietilsynet.no/globalassets/publikasjoner/barn-og-medier-undersokelser/2022/230206_digitale-dilemmaer.pdfDigitale dilemmaer – en undersøkelse om barns debut på mobil og sosiale medier (medietilsynet.no)</a:t>
            </a:r>
            <a:endParaRPr lang="nb-NO"/>
          </a:p>
          <a:p>
            <a:endParaRPr lang="nb-NO"/>
          </a:p>
          <a:p>
            <a:r>
              <a:rPr lang="nb-NO"/>
              <a:t>Opptak Safer </a:t>
            </a:r>
            <a:r>
              <a:rPr lang="nb-NO" err="1"/>
              <a:t>Internet</a:t>
            </a:r>
            <a:r>
              <a:rPr lang="nb-NO"/>
              <a:t> Day_ </a:t>
            </a:r>
            <a:r>
              <a:rPr lang="nb-NO" err="1"/>
              <a:t>https</a:t>
            </a:r>
            <a:r>
              <a:rPr lang="nb-NO"/>
              <a:t>://</a:t>
            </a:r>
            <a:r>
              <a:rPr lang="nb-NO" err="1"/>
              <a:t>www.medietilsynet.no</a:t>
            </a:r>
            <a:r>
              <a:rPr lang="nb-NO"/>
              <a:t>/nyheter/arrangement/sid2023/?</a:t>
            </a:r>
            <a:r>
              <a:rPr lang="nb-NO" err="1"/>
              <a:t>fbclid</a:t>
            </a:r>
            <a:r>
              <a:rPr lang="nb-NO"/>
              <a:t>=IwAR1JmJIlEe5myumqIk4p5OSuN3fvi65x8DjtImK9FbmaAModGViBjC6JiVY</a:t>
            </a:r>
          </a:p>
          <a:p>
            <a:endParaRPr lang="nb-NO"/>
          </a:p>
          <a:p>
            <a:endParaRPr lang="nb-NO"/>
          </a:p>
          <a:p>
            <a:endParaRPr lang="nb-NO"/>
          </a:p>
          <a:p>
            <a:endParaRPr lang="nb-NO"/>
          </a:p>
        </p:txBody>
      </p:sp>
      <p:sp>
        <p:nvSpPr>
          <p:cNvPr id="4" name="Plassholder for lysbildenummer 3"/>
          <p:cNvSpPr>
            <a:spLocks noGrp="1"/>
          </p:cNvSpPr>
          <p:nvPr>
            <p:ph type="sldNum" sz="quarter" idx="5"/>
          </p:nvPr>
        </p:nvSpPr>
        <p:spPr/>
        <p:txBody>
          <a:bodyPr/>
          <a:lstStyle/>
          <a:p>
            <a:fld id="{A2A5BDDF-48FA-AF4C-9EAB-5C452BC92B05}" type="slidenum">
              <a:rPr lang="nb-NO" smtClean="0"/>
              <a:t>11</a:t>
            </a:fld>
            <a:endParaRPr lang="nb-NO"/>
          </a:p>
        </p:txBody>
      </p:sp>
    </p:spTree>
    <p:extLst>
      <p:ext uri="{BB962C8B-B14F-4D97-AF65-F5344CB8AC3E}">
        <p14:creationId xmlns:p14="http://schemas.microsoft.com/office/powerpoint/2010/main" val="222956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aside Blå">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8">
            <a:extLst>
              <a:ext uri="{FF2B5EF4-FFF2-40B4-BE49-F238E27FC236}">
                <a16:creationId xmlns:a16="http://schemas.microsoft.com/office/drawing/2014/main" id="{C5935027-94B0-446F-9E3F-ADD37446AB7F}"/>
              </a:ext>
            </a:extLst>
          </p:cNvPr>
          <p:cNvSpPr>
            <a:spLocks noGrp="1"/>
          </p:cNvSpPr>
          <p:nvPr>
            <p:ph type="title"/>
          </p:nvPr>
        </p:nvSpPr>
        <p:spPr>
          <a:xfrm>
            <a:off x="396050" y="1473994"/>
            <a:ext cx="4175950" cy="1077218"/>
          </a:xfrm>
        </p:spPr>
        <p:txBody>
          <a:bodyPr anchor="t" anchorCtr="0">
            <a:normAutofit/>
          </a:bodyPr>
          <a:lstStyle>
            <a:lvl1pPr>
              <a:defRPr sz="2500"/>
            </a:lvl1pPr>
          </a:lstStyle>
          <a:p>
            <a:r>
              <a:rPr lang="nb-NO"/>
              <a:t>Klikk for å redigere tittelstil</a:t>
            </a:r>
          </a:p>
        </p:txBody>
      </p:sp>
    </p:spTree>
    <p:extLst>
      <p:ext uri="{BB962C8B-B14F-4D97-AF65-F5344CB8AC3E}">
        <p14:creationId xmlns:p14="http://schemas.microsoft.com/office/powerpoint/2010/main" val="34057396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ksnakkin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Baksnakking/</a:t>
            </a:r>
            <a:br>
              <a:rPr lang="nb-NO" sz="2800"/>
            </a:br>
            <a:r>
              <a:rPr lang="nb-NO" sz="2800"/>
              <a:t>behandles dårlig</a:t>
            </a:r>
            <a:endParaRPr lang="nb-NO" sz="2500"/>
          </a:p>
        </p:txBody>
      </p:sp>
      <p:pic>
        <p:nvPicPr>
          <p:cNvPr id="6" name="Bilde 5">
            <a:extLst>
              <a:ext uri="{FF2B5EF4-FFF2-40B4-BE49-F238E27FC236}">
                <a16:creationId xmlns:a16="http://schemas.microsoft.com/office/drawing/2014/main" id="{314BF032-3508-4E86-8928-6297FA50E1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spTree>
    <p:extLst>
      <p:ext uri="{BB962C8B-B14F-4D97-AF65-F5344CB8AC3E}">
        <p14:creationId xmlns:p14="http://schemas.microsoft.com/office/powerpoint/2010/main" val="29049235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ytte og støtt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Jeg lytter, støtter og skal passe</a:t>
            </a:r>
            <a:br>
              <a:rPr lang="nb-NO" sz="2800"/>
            </a:br>
            <a:r>
              <a:rPr lang="nb-NO" sz="2800"/>
              <a:t>på at problemet ditt blir løst</a:t>
            </a:r>
            <a:endParaRPr lang="nb-NO" sz="2500"/>
          </a:p>
        </p:txBody>
      </p:sp>
      <p:pic>
        <p:nvPicPr>
          <p:cNvPr id="6" name="Bilde 5" descr="Et bilde som inneholder dyr&#10;&#10;Beskrivelse som er generert med høy visshet">
            <a:extLst>
              <a:ext uri="{FF2B5EF4-FFF2-40B4-BE49-F238E27FC236}">
                <a16:creationId xmlns:a16="http://schemas.microsoft.com/office/drawing/2014/main" id="{DE0E12DC-A310-4983-BBA4-4C458186E8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6656663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ytte og støtte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6" name="Bilde 5" descr="Et bilde som inneholder dyr&#10;&#10;Beskrivelse som er generert med høy visshet">
            <a:extLst>
              <a:ext uri="{FF2B5EF4-FFF2-40B4-BE49-F238E27FC236}">
                <a16:creationId xmlns:a16="http://schemas.microsoft.com/office/drawing/2014/main" id="{DE0E12DC-A310-4983-BBA4-4C458186E8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Jeg lytter, støtter og skal passe</a:t>
            </a:r>
            <a:br>
              <a:rPr lang="nb-NO" sz="2800"/>
            </a:br>
            <a:r>
              <a:rPr lang="nb-NO" sz="2800"/>
              <a:t>på at problemet ditt blir løst</a:t>
            </a:r>
            <a:endParaRPr lang="nb-NO" sz="2500"/>
          </a:p>
        </p:txBody>
      </p:sp>
    </p:spTree>
    <p:extLst>
      <p:ext uri="{BB962C8B-B14F-4D97-AF65-F5344CB8AC3E}">
        <p14:creationId xmlns:p14="http://schemas.microsoft.com/office/powerpoint/2010/main" val="8052088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ninger">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Holdninger</a:t>
            </a:r>
            <a:endParaRPr lang="nb-NO" sz="2500"/>
          </a:p>
        </p:txBody>
      </p:sp>
      <p:pic>
        <p:nvPicPr>
          <p:cNvPr id="7" name="Bilde 6">
            <a:extLst>
              <a:ext uri="{FF2B5EF4-FFF2-40B4-BE49-F238E27FC236}">
                <a16:creationId xmlns:a16="http://schemas.microsoft.com/office/drawing/2014/main" id="{E3765C3F-00D0-4598-BFAB-63CF89E7C0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20558414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led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Glede</a:t>
            </a:r>
            <a:endParaRPr lang="nb-NO" sz="2500"/>
          </a:p>
        </p:txBody>
      </p:sp>
      <p:pic>
        <p:nvPicPr>
          <p:cNvPr id="6" name="Bilde 5">
            <a:extLst>
              <a:ext uri="{FF2B5EF4-FFF2-40B4-BE49-F238E27FC236}">
                <a16:creationId xmlns:a16="http://schemas.microsoft.com/office/drawing/2014/main" id="{C94BCAC7-5562-415F-B6D7-E3E24A14F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spTree>
    <p:extLst>
      <p:ext uri="{BB962C8B-B14F-4D97-AF65-F5344CB8AC3E}">
        <p14:creationId xmlns:p14="http://schemas.microsoft.com/office/powerpoint/2010/main" val="11088619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unge dager">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Tunge dager</a:t>
            </a:r>
            <a:endParaRPr lang="nb-NO" sz="2500"/>
          </a:p>
        </p:txBody>
      </p:sp>
      <p:pic>
        <p:nvPicPr>
          <p:cNvPr id="7" name="Bilde 6">
            <a:extLst>
              <a:ext uri="{FF2B5EF4-FFF2-40B4-BE49-F238E27FC236}">
                <a16:creationId xmlns:a16="http://schemas.microsoft.com/office/drawing/2014/main" id="{E62B612D-9D41-42E0-BE7C-64DD6BF3C4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4495973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somhe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Ensomhet</a:t>
            </a:r>
            <a:endParaRPr lang="nb-NO" sz="2500"/>
          </a:p>
        </p:txBody>
      </p:sp>
      <p:pic>
        <p:nvPicPr>
          <p:cNvPr id="6" name="Bilde 5">
            <a:extLst>
              <a:ext uri="{FF2B5EF4-FFF2-40B4-BE49-F238E27FC236}">
                <a16:creationId xmlns:a16="http://schemas.microsoft.com/office/drawing/2014/main" id="{C13DE2DD-5210-473D-B822-1EF343FCFF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spTree>
    <p:extLst>
      <p:ext uri="{BB962C8B-B14F-4D97-AF65-F5344CB8AC3E}">
        <p14:creationId xmlns:p14="http://schemas.microsoft.com/office/powerpoint/2010/main" val="299233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å utenfor">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Stå utenfor/</a:t>
            </a:r>
            <a:br>
              <a:rPr lang="nb-NO" sz="2800"/>
            </a:br>
            <a:r>
              <a:rPr lang="nb-NO" sz="2800"/>
              <a:t>være del av</a:t>
            </a:r>
            <a:endParaRPr lang="nb-NO" sz="2500"/>
          </a:p>
        </p:txBody>
      </p:sp>
      <p:pic>
        <p:nvPicPr>
          <p:cNvPr id="7" name="Bilde 6">
            <a:extLst>
              <a:ext uri="{FF2B5EF4-FFF2-40B4-BE49-F238E27FC236}">
                <a16:creationId xmlns:a16="http://schemas.microsoft.com/office/drawing/2014/main" id="{FADF3CE3-8261-4928-B40E-06412C6DF7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23705345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anskeli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Når noe er vanskelig</a:t>
            </a:r>
            <a:endParaRPr lang="nb-NO" sz="2500"/>
          </a:p>
        </p:txBody>
      </p:sp>
      <p:pic>
        <p:nvPicPr>
          <p:cNvPr id="7" name="Bilde 6">
            <a:extLst>
              <a:ext uri="{FF2B5EF4-FFF2-40B4-BE49-F238E27FC236}">
                <a16:creationId xmlns:a16="http://schemas.microsoft.com/office/drawing/2014/main" id="{30D78759-5FD4-4568-8255-035BE23C08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41384400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rettferdighe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Urettferdighet</a:t>
            </a:r>
            <a:endParaRPr lang="nb-NO" sz="2500"/>
          </a:p>
        </p:txBody>
      </p:sp>
      <p:pic>
        <p:nvPicPr>
          <p:cNvPr id="6" name="Bilde 5">
            <a:extLst>
              <a:ext uri="{FF2B5EF4-FFF2-40B4-BE49-F238E27FC236}">
                <a16:creationId xmlns:a16="http://schemas.microsoft.com/office/drawing/2014/main" id="{E1732DF0-1D6C-4316-B437-7E3304A4BC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spTree>
    <p:extLst>
      <p:ext uri="{BB962C8B-B14F-4D97-AF65-F5344CB8AC3E}">
        <p14:creationId xmlns:p14="http://schemas.microsoft.com/office/powerpoint/2010/main" val="21047194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maside Ros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8">
            <a:extLst>
              <a:ext uri="{FF2B5EF4-FFF2-40B4-BE49-F238E27FC236}">
                <a16:creationId xmlns:a16="http://schemas.microsoft.com/office/drawing/2014/main" id="{C5935027-94B0-446F-9E3F-ADD37446AB7F}"/>
              </a:ext>
            </a:extLst>
          </p:cNvPr>
          <p:cNvSpPr>
            <a:spLocks noGrp="1"/>
          </p:cNvSpPr>
          <p:nvPr>
            <p:ph type="title"/>
          </p:nvPr>
        </p:nvSpPr>
        <p:spPr>
          <a:xfrm>
            <a:off x="396050" y="1473994"/>
            <a:ext cx="4175950" cy="1077218"/>
          </a:xfrm>
        </p:spPr>
        <p:txBody>
          <a:bodyPr anchor="t" anchorCtr="0">
            <a:normAutofit/>
          </a:bodyPr>
          <a:lstStyle>
            <a:lvl1pPr>
              <a:defRPr sz="2500"/>
            </a:lvl1pPr>
          </a:lstStyle>
          <a:p>
            <a:r>
              <a:rPr lang="nb-NO"/>
              <a:t>Klikk for å redigere tittelstil</a:t>
            </a:r>
          </a:p>
        </p:txBody>
      </p:sp>
    </p:spTree>
    <p:extLst>
      <p:ext uri="{BB962C8B-B14F-4D97-AF65-F5344CB8AC3E}">
        <p14:creationId xmlns:p14="http://schemas.microsoft.com/office/powerpoint/2010/main" val="27344230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vverke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Lovverket</a:t>
            </a:r>
            <a:endParaRPr lang="nb-NO" sz="2500"/>
          </a:p>
        </p:txBody>
      </p:sp>
      <p:pic>
        <p:nvPicPr>
          <p:cNvPr id="7" name="Bilde 6">
            <a:extLst>
              <a:ext uri="{FF2B5EF4-FFF2-40B4-BE49-F238E27FC236}">
                <a16:creationId xmlns:a16="http://schemas.microsoft.com/office/drawing/2014/main" id="{B41B6AD0-6E32-4802-89AF-1FFA139550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1" y="0"/>
            <a:ext cx="9135878" cy="5143499"/>
          </a:xfrm>
          <a:prstGeom prst="rect">
            <a:avLst/>
          </a:prstGeom>
        </p:spPr>
      </p:pic>
    </p:spTree>
    <p:extLst>
      <p:ext uri="{BB962C8B-B14F-4D97-AF65-F5344CB8AC3E}">
        <p14:creationId xmlns:p14="http://schemas.microsoft.com/office/powerpoint/2010/main" val="40081016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4">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Lovverket</a:t>
            </a:r>
            <a:endParaRPr lang="nb-NO" sz="2500"/>
          </a:p>
        </p:txBody>
      </p:sp>
      <p:pic>
        <p:nvPicPr>
          <p:cNvPr id="6" name="Bilde 5">
            <a:extLst>
              <a:ext uri="{FF2B5EF4-FFF2-40B4-BE49-F238E27FC236}">
                <a16:creationId xmlns:a16="http://schemas.microsoft.com/office/drawing/2014/main" id="{5C763471-559E-4CF7-ADED-2AACF4DEFE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1" y="0"/>
            <a:ext cx="9135878" cy="5143498"/>
          </a:xfrm>
          <a:prstGeom prst="rect">
            <a:avLst/>
          </a:prstGeom>
        </p:spPr>
      </p:pic>
    </p:spTree>
    <p:extLst>
      <p:ext uri="{BB962C8B-B14F-4D97-AF65-F5344CB8AC3E}">
        <p14:creationId xmlns:p14="http://schemas.microsoft.com/office/powerpoint/2010/main" val="20363426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1">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Lovverket</a:t>
            </a:r>
            <a:endParaRPr lang="nb-NO" sz="2500"/>
          </a:p>
        </p:txBody>
      </p:sp>
      <p:pic>
        <p:nvPicPr>
          <p:cNvPr id="7" name="Bilde 6">
            <a:extLst>
              <a:ext uri="{FF2B5EF4-FFF2-40B4-BE49-F238E27FC236}">
                <a16:creationId xmlns:a16="http://schemas.microsoft.com/office/drawing/2014/main" id="{E2C25627-0D6A-434E-BB1F-E40A406706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 y="0"/>
            <a:ext cx="9135876" cy="5143498"/>
          </a:xfrm>
          <a:prstGeom prst="rect">
            <a:avLst/>
          </a:prstGeom>
        </p:spPr>
      </p:pic>
    </p:spTree>
    <p:extLst>
      <p:ext uri="{BB962C8B-B14F-4D97-AF65-F5344CB8AC3E}">
        <p14:creationId xmlns:p14="http://schemas.microsoft.com/office/powerpoint/2010/main" val="847593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8">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Lovverket</a:t>
            </a:r>
            <a:endParaRPr lang="nb-NO" sz="2500"/>
          </a:p>
        </p:txBody>
      </p:sp>
      <p:pic>
        <p:nvPicPr>
          <p:cNvPr id="6" name="Bilde 5">
            <a:extLst>
              <a:ext uri="{FF2B5EF4-FFF2-40B4-BE49-F238E27FC236}">
                <a16:creationId xmlns:a16="http://schemas.microsoft.com/office/drawing/2014/main" id="{DEDB6C5C-DF8A-47E7-9EB7-A4B6BAB7E5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 y="0"/>
            <a:ext cx="9135876" cy="5143497"/>
          </a:xfrm>
          <a:prstGeom prst="rect">
            <a:avLst/>
          </a:prstGeom>
        </p:spPr>
      </p:pic>
    </p:spTree>
    <p:extLst>
      <p:ext uri="{BB962C8B-B14F-4D97-AF65-F5344CB8AC3E}">
        <p14:creationId xmlns:p14="http://schemas.microsoft.com/office/powerpoint/2010/main" val="10211483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aushetsplik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Viktig presisering</a:t>
            </a:r>
            <a:endParaRPr lang="nb-NO" sz="2500"/>
          </a:p>
        </p:txBody>
      </p:sp>
      <p:pic>
        <p:nvPicPr>
          <p:cNvPr id="6" name="Bilde 5">
            <a:extLst>
              <a:ext uri="{FF2B5EF4-FFF2-40B4-BE49-F238E27FC236}">
                <a16:creationId xmlns:a16="http://schemas.microsoft.com/office/drawing/2014/main" id="{9AC7D5BA-19D0-4663-A277-B68892965B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10087254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sefa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Helsefag</a:t>
            </a:r>
            <a:endParaRPr lang="nb-NO" sz="2500"/>
          </a:p>
        </p:txBody>
      </p:sp>
      <p:pic>
        <p:nvPicPr>
          <p:cNvPr id="7" name="Bilde 6">
            <a:extLst>
              <a:ext uri="{FF2B5EF4-FFF2-40B4-BE49-F238E27FC236}">
                <a16:creationId xmlns:a16="http://schemas.microsoft.com/office/drawing/2014/main" id="{6C474F55-C714-4BD4-B1D0-F914FBB31A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spTree>
    <p:extLst>
      <p:ext uri="{BB962C8B-B14F-4D97-AF65-F5344CB8AC3E}">
        <p14:creationId xmlns:p14="http://schemas.microsoft.com/office/powerpoint/2010/main" val="16727952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atfa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Matfag</a:t>
            </a:r>
            <a:endParaRPr lang="nb-NO" sz="2500"/>
          </a:p>
        </p:txBody>
      </p:sp>
      <p:pic>
        <p:nvPicPr>
          <p:cNvPr id="7" name="Bilde 6">
            <a:extLst>
              <a:ext uri="{FF2B5EF4-FFF2-40B4-BE49-F238E27FC236}">
                <a16:creationId xmlns:a16="http://schemas.microsoft.com/office/drawing/2014/main" id="{1B9E3C6E-95B8-424D-A609-8C6F8AD52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905826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tfag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Matfag</a:t>
            </a:r>
            <a:endParaRPr lang="nb-NO" sz="2500"/>
          </a:p>
        </p:txBody>
      </p:sp>
      <p:pic>
        <p:nvPicPr>
          <p:cNvPr id="5" name="Bilde 4">
            <a:extLst>
              <a:ext uri="{FF2B5EF4-FFF2-40B4-BE49-F238E27FC236}">
                <a16:creationId xmlns:a16="http://schemas.microsoft.com/office/drawing/2014/main" id="{45BF8C9B-1BD0-4B22-B78C-215D92620D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Tree>
    <p:extLst>
      <p:ext uri="{BB962C8B-B14F-4D97-AF65-F5344CB8AC3E}">
        <p14:creationId xmlns:p14="http://schemas.microsoft.com/office/powerpoint/2010/main" val="6648954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tfag #3">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Matfag</a:t>
            </a:r>
            <a:endParaRPr lang="nb-NO" sz="2500"/>
          </a:p>
        </p:txBody>
      </p:sp>
      <p:pic>
        <p:nvPicPr>
          <p:cNvPr id="6" name="Bilde 5">
            <a:extLst>
              <a:ext uri="{FF2B5EF4-FFF2-40B4-BE49-F238E27FC236}">
                <a16:creationId xmlns:a16="http://schemas.microsoft.com/office/drawing/2014/main" id="{9531FECE-F494-4373-A6D3-8C1B73D49A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spTree>
    <p:extLst>
      <p:ext uri="{BB962C8B-B14F-4D97-AF65-F5344CB8AC3E}">
        <p14:creationId xmlns:p14="http://schemas.microsoft.com/office/powerpoint/2010/main" val="18452225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lektro">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Elektro</a:t>
            </a:r>
            <a:endParaRPr lang="nb-NO" sz="2500"/>
          </a:p>
        </p:txBody>
      </p:sp>
      <p:pic>
        <p:nvPicPr>
          <p:cNvPr id="6" name="Bilde 5">
            <a:extLst>
              <a:ext uri="{FF2B5EF4-FFF2-40B4-BE49-F238E27FC236}">
                <a16:creationId xmlns:a16="http://schemas.microsoft.com/office/drawing/2014/main" id="{86DBB8F3-7DA8-4EB1-AD60-D8A448AE01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1" y="0"/>
            <a:ext cx="9135878" cy="5143499"/>
          </a:xfrm>
          <a:prstGeom prst="rect">
            <a:avLst/>
          </a:prstGeom>
        </p:spPr>
      </p:pic>
    </p:spTree>
    <p:extLst>
      <p:ext uri="{BB962C8B-B14F-4D97-AF65-F5344CB8AC3E}">
        <p14:creationId xmlns:p14="http://schemas.microsoft.com/office/powerpoint/2010/main" val="28285810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ode arbeidsmiljø">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5" name="Bilde 4">
            <a:extLst>
              <a:ext uri="{FF2B5EF4-FFF2-40B4-BE49-F238E27FC236}">
                <a16:creationId xmlns:a16="http://schemas.microsoft.com/office/drawing/2014/main" id="{760D72DB-0AE9-46B1-83CC-281865BC4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Gode</a:t>
            </a:r>
            <a:br>
              <a:rPr lang="nb-NO" sz="2800"/>
            </a:br>
            <a:r>
              <a:rPr lang="nb-NO" sz="2800"/>
              <a:t>arbeidsmiljø</a:t>
            </a:r>
            <a:endParaRPr lang="nb-NO" sz="2500"/>
          </a:p>
        </p:txBody>
      </p:sp>
    </p:spTree>
    <p:extLst>
      <p:ext uri="{BB962C8B-B14F-4D97-AF65-F5344CB8AC3E}">
        <p14:creationId xmlns:p14="http://schemas.microsoft.com/office/powerpoint/2010/main" val="33759962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risørlinj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Frisørlinje</a:t>
            </a:r>
            <a:endParaRPr lang="nb-NO" sz="2500"/>
          </a:p>
        </p:txBody>
      </p:sp>
      <p:pic>
        <p:nvPicPr>
          <p:cNvPr id="7" name="Bilde 6">
            <a:extLst>
              <a:ext uri="{FF2B5EF4-FFF2-40B4-BE49-F238E27FC236}">
                <a16:creationId xmlns:a16="http://schemas.microsoft.com/office/drawing/2014/main" id="{76631BEF-7906-4B6F-AC1E-C45EC4CAF4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1" y="0"/>
            <a:ext cx="9135878" cy="5143498"/>
          </a:xfrm>
          <a:prstGeom prst="rect">
            <a:avLst/>
          </a:prstGeom>
        </p:spPr>
      </p:pic>
    </p:spTree>
    <p:extLst>
      <p:ext uri="{BB962C8B-B14F-4D97-AF65-F5344CB8AC3E}">
        <p14:creationId xmlns:p14="http://schemas.microsoft.com/office/powerpoint/2010/main" val="26966806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a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Fag</a:t>
            </a:r>
            <a:endParaRPr lang="nb-NO" sz="2500"/>
          </a:p>
        </p:txBody>
      </p:sp>
      <p:pic>
        <p:nvPicPr>
          <p:cNvPr id="7" name="Bilde 6">
            <a:extLst>
              <a:ext uri="{FF2B5EF4-FFF2-40B4-BE49-F238E27FC236}">
                <a16:creationId xmlns:a16="http://schemas.microsoft.com/office/drawing/2014/main" id="{A3DC70D7-DD0D-4781-9CED-D58773CD6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 y="0"/>
            <a:ext cx="9135876" cy="5143498"/>
          </a:xfrm>
          <a:prstGeom prst="rect">
            <a:avLst/>
          </a:prstGeom>
        </p:spPr>
      </p:pic>
    </p:spTree>
    <p:extLst>
      <p:ext uri="{BB962C8B-B14F-4D97-AF65-F5344CB8AC3E}">
        <p14:creationId xmlns:p14="http://schemas.microsoft.com/office/powerpoint/2010/main" val="402758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ag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Fag</a:t>
            </a:r>
            <a:endParaRPr lang="nb-NO" sz="2500"/>
          </a:p>
        </p:txBody>
      </p:sp>
      <p:pic>
        <p:nvPicPr>
          <p:cNvPr id="6" name="Bilde 5">
            <a:extLst>
              <a:ext uri="{FF2B5EF4-FFF2-40B4-BE49-F238E27FC236}">
                <a16:creationId xmlns:a16="http://schemas.microsoft.com/office/drawing/2014/main" id="{CE76CB43-0D56-434F-A245-8FF09FDE27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 y="0"/>
            <a:ext cx="9135876" cy="5143497"/>
          </a:xfrm>
          <a:prstGeom prst="rect">
            <a:avLst/>
          </a:prstGeom>
        </p:spPr>
      </p:pic>
    </p:spTree>
    <p:extLst>
      <p:ext uri="{BB962C8B-B14F-4D97-AF65-F5344CB8AC3E}">
        <p14:creationId xmlns:p14="http://schemas.microsoft.com/office/powerpoint/2010/main" val="36806275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lev">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Elev</a:t>
            </a:r>
            <a:endParaRPr lang="nb-NO" sz="2500"/>
          </a:p>
        </p:txBody>
      </p:sp>
      <p:pic>
        <p:nvPicPr>
          <p:cNvPr id="6" name="Bilde 5">
            <a:extLst>
              <a:ext uri="{FF2B5EF4-FFF2-40B4-BE49-F238E27FC236}">
                <a16:creationId xmlns:a16="http://schemas.microsoft.com/office/drawing/2014/main" id="{00ECCD1C-0240-4243-9779-371B376E60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 y="0"/>
            <a:ext cx="9135875" cy="5143497"/>
          </a:xfrm>
          <a:prstGeom prst="rect">
            <a:avLst/>
          </a:prstGeom>
        </p:spPr>
      </p:pic>
    </p:spTree>
    <p:extLst>
      <p:ext uri="{BB962C8B-B14F-4D97-AF65-F5344CB8AC3E}">
        <p14:creationId xmlns:p14="http://schemas.microsoft.com/office/powerpoint/2010/main" val="27388866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ærlin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Lærling</a:t>
            </a:r>
            <a:endParaRPr lang="nb-NO" sz="2500"/>
          </a:p>
        </p:txBody>
      </p:sp>
      <p:pic>
        <p:nvPicPr>
          <p:cNvPr id="7" name="Bilde 6">
            <a:extLst>
              <a:ext uri="{FF2B5EF4-FFF2-40B4-BE49-F238E27FC236}">
                <a16:creationId xmlns:a16="http://schemas.microsoft.com/office/drawing/2014/main" id="{2DBF3328-DB6A-4E1D-A872-52E86BE96C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 y="0"/>
            <a:ext cx="9135875" cy="5143496"/>
          </a:xfrm>
          <a:prstGeom prst="rect">
            <a:avLst/>
          </a:prstGeom>
        </p:spPr>
      </p:pic>
    </p:spTree>
    <p:extLst>
      <p:ext uri="{BB962C8B-B14F-4D97-AF65-F5344CB8AC3E}">
        <p14:creationId xmlns:p14="http://schemas.microsoft.com/office/powerpoint/2010/main" val="7812473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levråde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Elevrådet</a:t>
            </a:r>
            <a:endParaRPr lang="nb-NO" sz="2500"/>
          </a:p>
        </p:txBody>
      </p:sp>
      <p:pic>
        <p:nvPicPr>
          <p:cNvPr id="6" name="Bilde 5">
            <a:extLst>
              <a:ext uri="{FF2B5EF4-FFF2-40B4-BE49-F238E27FC236}">
                <a16:creationId xmlns:a16="http://schemas.microsoft.com/office/drawing/2014/main" id="{C63AD346-F2DF-468C-BDE6-F403AA68CB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 y="0"/>
            <a:ext cx="9135873" cy="5143496"/>
          </a:xfrm>
          <a:prstGeom prst="rect">
            <a:avLst/>
          </a:prstGeom>
        </p:spPr>
      </p:pic>
    </p:spTree>
    <p:extLst>
      <p:ext uri="{BB962C8B-B14F-4D97-AF65-F5344CB8AC3E}">
        <p14:creationId xmlns:p14="http://schemas.microsoft.com/office/powerpoint/2010/main" val="32116907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egg bort mobile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Legg bort</a:t>
            </a:r>
            <a:br>
              <a:rPr lang="nb-NO" sz="2800"/>
            </a:br>
            <a:r>
              <a:rPr lang="nb-NO" sz="2800"/>
              <a:t>mobilen</a:t>
            </a:r>
            <a:endParaRPr lang="nb-NO" sz="2500"/>
          </a:p>
        </p:txBody>
      </p:sp>
      <p:pic>
        <p:nvPicPr>
          <p:cNvPr id="7" name="Bilde 6">
            <a:extLst>
              <a:ext uri="{FF2B5EF4-FFF2-40B4-BE49-F238E27FC236}">
                <a16:creationId xmlns:a16="http://schemas.microsoft.com/office/drawing/2014/main" id="{F485EA48-EE18-4A92-965C-87D2222898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 y="0"/>
            <a:ext cx="9135873" cy="5143496"/>
          </a:xfrm>
          <a:prstGeom prst="rect">
            <a:avLst/>
          </a:prstGeom>
        </p:spPr>
      </p:pic>
    </p:spTree>
    <p:extLst>
      <p:ext uri="{BB962C8B-B14F-4D97-AF65-F5344CB8AC3E}">
        <p14:creationId xmlns:p14="http://schemas.microsoft.com/office/powerpoint/2010/main" val="26652292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egg bort mobilen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Legg bort</a:t>
            </a:r>
            <a:br>
              <a:rPr lang="nb-NO" sz="2800"/>
            </a:br>
            <a:r>
              <a:rPr lang="nb-NO" sz="2800"/>
              <a:t>mobilen</a:t>
            </a:r>
            <a:endParaRPr lang="nb-NO" sz="2500"/>
          </a:p>
        </p:txBody>
      </p:sp>
      <p:pic>
        <p:nvPicPr>
          <p:cNvPr id="6" name="Bilde 5">
            <a:extLst>
              <a:ext uri="{FF2B5EF4-FFF2-40B4-BE49-F238E27FC236}">
                <a16:creationId xmlns:a16="http://schemas.microsoft.com/office/drawing/2014/main" id="{A16D774B-9B79-4109-B28D-DFECA2F50E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 y="0"/>
            <a:ext cx="9135871" cy="5143495"/>
          </a:xfrm>
          <a:prstGeom prst="rect">
            <a:avLst/>
          </a:prstGeom>
        </p:spPr>
      </p:pic>
    </p:spTree>
    <p:extLst>
      <p:ext uri="{BB962C8B-B14F-4D97-AF65-F5344CB8AC3E}">
        <p14:creationId xmlns:p14="http://schemas.microsoft.com/office/powerpoint/2010/main" val="30381454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ommunikasjo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Kommunikasjon/</a:t>
            </a:r>
            <a:br>
              <a:rPr lang="nb-NO" sz="2800"/>
            </a:br>
            <a:r>
              <a:rPr lang="nb-NO" sz="2800"/>
              <a:t>snakk sammen</a:t>
            </a:r>
            <a:endParaRPr lang="nb-NO" sz="2500"/>
          </a:p>
        </p:txBody>
      </p:sp>
      <p:pic>
        <p:nvPicPr>
          <p:cNvPr id="7" name="Bilde 6">
            <a:extLst>
              <a:ext uri="{FF2B5EF4-FFF2-40B4-BE49-F238E27FC236}">
                <a16:creationId xmlns:a16="http://schemas.microsoft.com/office/drawing/2014/main" id="{06DDDEF6-37C4-45A8-81C8-B5B2E9897A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 y="0"/>
            <a:ext cx="9135871" cy="5143494"/>
          </a:xfrm>
          <a:prstGeom prst="rect">
            <a:avLst/>
          </a:prstGeom>
        </p:spPr>
      </p:pic>
    </p:spTree>
    <p:extLst>
      <p:ext uri="{BB962C8B-B14F-4D97-AF65-F5344CB8AC3E}">
        <p14:creationId xmlns:p14="http://schemas.microsoft.com/office/powerpoint/2010/main" val="131879031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erdig utdanne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Ferdig</a:t>
            </a:r>
            <a:br>
              <a:rPr lang="nb-NO" sz="2800"/>
            </a:br>
            <a:r>
              <a:rPr lang="nb-NO" sz="2800"/>
              <a:t>utdannet</a:t>
            </a:r>
            <a:endParaRPr lang="nb-NO" sz="2500"/>
          </a:p>
        </p:txBody>
      </p:sp>
      <p:pic>
        <p:nvPicPr>
          <p:cNvPr id="7" name="Bilde 6">
            <a:extLst>
              <a:ext uri="{FF2B5EF4-FFF2-40B4-BE49-F238E27FC236}">
                <a16:creationId xmlns:a16="http://schemas.microsoft.com/office/drawing/2014/main" id="{F34EDD09-B326-42B2-A999-79AD64D736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 y="0"/>
            <a:ext cx="9135869" cy="5143494"/>
          </a:xfrm>
          <a:prstGeom prst="rect">
            <a:avLst/>
          </a:prstGeom>
        </p:spPr>
      </p:pic>
    </p:spTree>
    <p:extLst>
      <p:ext uri="{BB962C8B-B14F-4D97-AF65-F5344CB8AC3E}">
        <p14:creationId xmlns:p14="http://schemas.microsoft.com/office/powerpoint/2010/main" val="11916705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ytte og veiled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5" name="Bilde 4">
            <a:extLst>
              <a:ext uri="{FF2B5EF4-FFF2-40B4-BE49-F238E27FC236}">
                <a16:creationId xmlns:a16="http://schemas.microsoft.com/office/drawing/2014/main" id="{A3CCBCFD-A7EA-46B8-A406-DBA4BD1963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F6C8FC83-A091-4D61-B64F-6EE2EE2D4140}"/>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Lytte og</a:t>
            </a:r>
            <a:br>
              <a:rPr lang="nb-NO" sz="2800"/>
            </a:br>
            <a:r>
              <a:rPr lang="nb-NO" sz="2800"/>
              <a:t>veilede</a:t>
            </a:r>
            <a:endParaRPr lang="nb-NO" sz="2500"/>
          </a:p>
        </p:txBody>
      </p:sp>
    </p:spTree>
    <p:extLst>
      <p:ext uri="{BB962C8B-B14F-4D97-AF65-F5344CB8AC3E}">
        <p14:creationId xmlns:p14="http://schemas.microsoft.com/office/powerpoint/2010/main" val="36278107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erdig utdannet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Ferdig</a:t>
            </a:r>
            <a:br>
              <a:rPr lang="nb-NO" sz="2800"/>
            </a:br>
            <a:r>
              <a:rPr lang="nb-NO" sz="2800"/>
              <a:t>utdannet</a:t>
            </a:r>
            <a:endParaRPr lang="nb-NO" sz="2500"/>
          </a:p>
        </p:txBody>
      </p:sp>
      <p:pic>
        <p:nvPicPr>
          <p:cNvPr id="6" name="Bilde 5">
            <a:extLst>
              <a:ext uri="{FF2B5EF4-FFF2-40B4-BE49-F238E27FC236}">
                <a16:creationId xmlns:a16="http://schemas.microsoft.com/office/drawing/2014/main" id="{29BFC711-D46A-4465-8CD8-9EA4C63053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 y="0"/>
            <a:ext cx="9135869" cy="5143493"/>
          </a:xfrm>
          <a:prstGeom prst="rect">
            <a:avLst/>
          </a:prstGeom>
        </p:spPr>
      </p:pic>
    </p:spTree>
    <p:extLst>
      <p:ext uri="{BB962C8B-B14F-4D97-AF65-F5344CB8AC3E}">
        <p14:creationId xmlns:p14="http://schemas.microsoft.com/office/powerpoint/2010/main" val="35408354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 i fr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…å si i fra</a:t>
            </a:r>
            <a:br>
              <a:rPr lang="nb-NO" sz="2800"/>
            </a:br>
            <a:r>
              <a:rPr lang="nb-NO" sz="2800"/>
              <a:t>om noe</a:t>
            </a:r>
            <a:endParaRPr lang="nb-NO" sz="2500"/>
          </a:p>
        </p:txBody>
      </p:sp>
      <p:pic>
        <p:nvPicPr>
          <p:cNvPr id="6" name="Bilde 5">
            <a:extLst>
              <a:ext uri="{FF2B5EF4-FFF2-40B4-BE49-F238E27FC236}">
                <a16:creationId xmlns:a16="http://schemas.microsoft.com/office/drawing/2014/main" id="{B78605D2-E7BB-4829-84E8-1A55012AEC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 y="0"/>
            <a:ext cx="9135868" cy="5143493"/>
          </a:xfrm>
          <a:prstGeom prst="rect">
            <a:avLst/>
          </a:prstGeom>
        </p:spPr>
      </p:pic>
    </p:spTree>
    <p:extLst>
      <p:ext uri="{BB962C8B-B14F-4D97-AF65-F5344CB8AC3E}">
        <p14:creationId xmlns:p14="http://schemas.microsoft.com/office/powerpoint/2010/main" val="14416353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mbuden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Ombudene</a:t>
            </a:r>
            <a:endParaRPr lang="nb-NO" sz="2500"/>
          </a:p>
        </p:txBody>
      </p:sp>
      <p:pic>
        <p:nvPicPr>
          <p:cNvPr id="7" name="Bilde 6">
            <a:extLst>
              <a:ext uri="{FF2B5EF4-FFF2-40B4-BE49-F238E27FC236}">
                <a16:creationId xmlns:a16="http://schemas.microsoft.com/office/drawing/2014/main" id="{768F924E-72C4-4B62-B6FE-92186530CE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 y="0"/>
            <a:ext cx="9135868" cy="5143492"/>
          </a:xfrm>
          <a:prstGeom prst="rect">
            <a:avLst/>
          </a:prstGeom>
        </p:spPr>
      </p:pic>
    </p:spTree>
    <p:extLst>
      <p:ext uri="{BB962C8B-B14F-4D97-AF65-F5344CB8AC3E}">
        <p14:creationId xmlns:p14="http://schemas.microsoft.com/office/powerpoint/2010/main" val="13316846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forutsette hendelser">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Uforutsette hendelser</a:t>
            </a:r>
            <a:endParaRPr lang="nb-NO" sz="2500"/>
          </a:p>
        </p:txBody>
      </p:sp>
      <p:pic>
        <p:nvPicPr>
          <p:cNvPr id="8" name="Bilde 7">
            <a:extLst>
              <a:ext uri="{FF2B5EF4-FFF2-40B4-BE49-F238E27FC236}">
                <a16:creationId xmlns:a16="http://schemas.microsoft.com/office/drawing/2014/main" id="{F0EF7DF5-C684-4264-B951-A74E04D789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 y="0"/>
            <a:ext cx="9135866" cy="5143492"/>
          </a:xfrm>
          <a:prstGeom prst="rect">
            <a:avLst/>
          </a:prstGeom>
        </p:spPr>
      </p:pic>
    </p:spTree>
    <p:extLst>
      <p:ext uri="{BB962C8B-B14F-4D97-AF65-F5344CB8AC3E}">
        <p14:creationId xmlns:p14="http://schemas.microsoft.com/office/powerpoint/2010/main" val="27710959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i!">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861774"/>
          </a:xfrm>
          <a:prstGeom prst="rect">
            <a:avLst/>
          </a:prstGeom>
          <a:noFill/>
        </p:spPr>
        <p:txBody>
          <a:bodyPr wrap="square" lIns="0" tIns="0" rIns="0" bIns="0" rtlCol="0">
            <a:spAutoFit/>
          </a:bodyPr>
          <a:lstStyle/>
          <a:p>
            <a:r>
              <a:rPr lang="nb-NO" sz="2800"/>
              <a:t>Tekst som</a:t>
            </a:r>
            <a:br>
              <a:rPr lang="nb-NO" sz="2800"/>
            </a:br>
            <a:r>
              <a:rPr lang="nb-NO" sz="2800"/>
              <a:t>kan passe</a:t>
            </a:r>
            <a:endParaRPr lang="nb-NO" sz="2500"/>
          </a:p>
        </p:txBody>
      </p:sp>
      <p:pic>
        <p:nvPicPr>
          <p:cNvPr id="6" name="Bilde 5">
            <a:extLst>
              <a:ext uri="{FF2B5EF4-FFF2-40B4-BE49-F238E27FC236}">
                <a16:creationId xmlns:a16="http://schemas.microsoft.com/office/drawing/2014/main" id="{5090AE0C-DFCD-4802-8261-61BA1BFAFE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 y="0"/>
            <a:ext cx="9135866" cy="5143492"/>
          </a:xfrm>
          <a:prstGeom prst="rect">
            <a:avLst/>
          </a:prstGeom>
        </p:spPr>
      </p:pic>
    </p:spTree>
    <p:extLst>
      <p:ext uri="{BB962C8B-B14F-4D97-AF65-F5344CB8AC3E}">
        <p14:creationId xmlns:p14="http://schemas.microsoft.com/office/powerpoint/2010/main" val="6240361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y de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7" name="Bilde 6">
            <a:extLst>
              <a:ext uri="{FF2B5EF4-FFF2-40B4-BE49-F238E27FC236}">
                <a16:creationId xmlns:a16="http://schemas.microsoft.com/office/drawing/2014/main" id="{2D0D6DB4-C345-4C3E-B7DC-22882C0B56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 y="0"/>
            <a:ext cx="9135866" cy="5143491"/>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89" y="1473994"/>
            <a:ext cx="5891579" cy="430887"/>
          </a:xfrm>
          <a:prstGeom prst="rect">
            <a:avLst/>
          </a:prstGeom>
          <a:noFill/>
        </p:spPr>
        <p:txBody>
          <a:bodyPr wrap="square" lIns="0" tIns="0" rIns="0" bIns="0" rtlCol="0">
            <a:spAutoFit/>
          </a:bodyPr>
          <a:lstStyle/>
          <a:p>
            <a:r>
              <a:rPr lang="nb-NO" sz="2800"/>
              <a:t>Bry deg!</a:t>
            </a:r>
            <a:endParaRPr lang="nb-NO" sz="2500"/>
          </a:p>
        </p:txBody>
      </p:sp>
    </p:spTree>
    <p:extLst>
      <p:ext uri="{BB962C8B-B14F-4D97-AF65-F5344CB8AC3E}">
        <p14:creationId xmlns:p14="http://schemas.microsoft.com/office/powerpoint/2010/main" val="315026758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ontakt - Ragnhild Lea Botnehage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a:extLst>
              <a:ext uri="{FF2B5EF4-FFF2-40B4-BE49-F238E27FC236}">
                <a16:creationId xmlns:a16="http://schemas.microsoft.com/office/drawing/2014/main" id="{973CBB12-6A4C-4299-A34D-547056D47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pic>
        <p:nvPicPr>
          <p:cNvPr id="9" name="Bilde 8">
            <a:extLst>
              <a:ext uri="{FF2B5EF4-FFF2-40B4-BE49-F238E27FC236}">
                <a16:creationId xmlns:a16="http://schemas.microsoft.com/office/drawing/2014/main" id="{54119BCE-A4AC-410F-A98D-77B5638915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8970" y="4608576"/>
            <a:ext cx="990000" cy="284483"/>
          </a:xfrm>
          <a:prstGeom prst="rect">
            <a:avLst/>
          </a:prstGeom>
        </p:spPr>
      </p:pic>
      <p:sp>
        <p:nvSpPr>
          <p:cNvPr id="11" name="TekstSylinder 10">
            <a:extLst>
              <a:ext uri="{FF2B5EF4-FFF2-40B4-BE49-F238E27FC236}">
                <a16:creationId xmlns:a16="http://schemas.microsoft.com/office/drawing/2014/main" id="{58929CD4-82BF-4718-92AD-1EC2AD0925DF}"/>
              </a:ext>
            </a:extLst>
          </p:cNvPr>
          <p:cNvSpPr txBox="1"/>
          <p:nvPr userDrawn="1"/>
        </p:nvSpPr>
        <p:spPr>
          <a:xfrm>
            <a:off x="391989" y="1473994"/>
            <a:ext cx="5891579" cy="1404936"/>
          </a:xfrm>
          <a:prstGeom prst="rect">
            <a:avLst/>
          </a:prstGeom>
          <a:noFill/>
        </p:spPr>
        <p:txBody>
          <a:bodyPr wrap="square" lIns="0" tIns="0" rIns="0" bIns="0" rtlCol="0">
            <a:spAutoFit/>
          </a:bodyPr>
          <a:lstStyle/>
          <a:p>
            <a:pPr>
              <a:lnSpc>
                <a:spcPts val="2800"/>
              </a:lnSpc>
            </a:pPr>
            <a:r>
              <a:rPr kumimoji="0" lang="nb-NO" sz="2000" b="1" i="0" u="none" strike="noStrike" kern="1200" cap="none" spc="0" normalizeH="0" baseline="0" noProof="0">
                <a:ln>
                  <a:noFill/>
                </a:ln>
                <a:solidFill>
                  <a:prstClr val="black"/>
                </a:solidFill>
                <a:effectLst/>
                <a:uLnTx/>
                <a:uFillTx/>
                <a:latin typeface="+mn-lt"/>
                <a:ea typeface="+mj-ea"/>
                <a:cs typeface="+mj-cs"/>
              </a:rPr>
              <a:t>Facebook: </a:t>
            </a:r>
            <a:r>
              <a:rPr kumimoji="0" lang="nb-NO" sz="2000" b="0" i="0" u="none" strike="noStrike" kern="1200" cap="none" spc="0" normalizeH="0" baseline="0" noProof="0">
                <a:ln>
                  <a:noFill/>
                </a:ln>
                <a:solidFill>
                  <a:prstClr val="black"/>
                </a:solidFill>
                <a:effectLst/>
                <a:uLnTx/>
                <a:uFillTx/>
                <a:latin typeface="+mn-lt"/>
                <a:ea typeface="+mj-ea"/>
                <a:cs typeface="+mj-cs"/>
              </a:rPr>
              <a:t>Elev- og lærlingombudet i Rogaland</a:t>
            </a:r>
            <a:br>
              <a:rPr kumimoji="0" lang="nb-NO" sz="2000" b="0" i="0" u="none" strike="noStrike" kern="1200" cap="none" spc="0" normalizeH="0" baseline="0" noProof="0">
                <a:ln>
                  <a:noFill/>
                </a:ln>
                <a:solidFill>
                  <a:prstClr val="black"/>
                </a:solidFill>
                <a:effectLst/>
                <a:uLnTx/>
                <a:uFillTx/>
                <a:latin typeface="+mn-lt"/>
                <a:ea typeface="+mj-ea"/>
                <a:cs typeface="+mj-cs"/>
              </a:rPr>
            </a:br>
            <a:r>
              <a:rPr kumimoji="0" lang="nb-NO" sz="2000" b="1" i="0" u="none" strike="noStrike" kern="1200" cap="none" spc="0" normalizeH="0" baseline="0" noProof="0">
                <a:ln>
                  <a:noFill/>
                </a:ln>
                <a:solidFill>
                  <a:prstClr val="black"/>
                </a:solidFill>
                <a:effectLst/>
                <a:uLnTx/>
                <a:uFillTx/>
                <a:latin typeface="+mn-lt"/>
                <a:ea typeface="+mj-ea"/>
                <a:cs typeface="+mj-cs"/>
              </a:rPr>
              <a:t>Telefon: </a:t>
            </a:r>
            <a:r>
              <a:rPr kumimoji="0" lang="nb-NO" sz="2000" b="0" i="0" u="none" strike="noStrike" kern="1200" cap="none" spc="0" normalizeH="0" baseline="0" noProof="0">
                <a:ln>
                  <a:noFill/>
                </a:ln>
                <a:solidFill>
                  <a:prstClr val="black"/>
                </a:solidFill>
                <a:effectLst/>
                <a:uLnTx/>
                <a:uFillTx/>
                <a:latin typeface="+mn-lt"/>
                <a:ea typeface="+mj-ea"/>
                <a:cs typeface="+mj-cs"/>
              </a:rPr>
              <a:t>51 51 68 36 eller 905 01 021</a:t>
            </a:r>
            <a:br>
              <a:rPr kumimoji="0" lang="nb-NO" sz="2000" b="0" i="0" u="none" strike="noStrike" kern="1200" cap="none" spc="0" normalizeH="0" baseline="0" noProof="0">
                <a:ln>
                  <a:noFill/>
                </a:ln>
                <a:solidFill>
                  <a:prstClr val="black"/>
                </a:solidFill>
                <a:effectLst/>
                <a:uLnTx/>
                <a:uFillTx/>
                <a:latin typeface="+mn-lt"/>
                <a:ea typeface="+mj-ea"/>
                <a:cs typeface="+mj-cs"/>
              </a:rPr>
            </a:br>
            <a:r>
              <a:rPr kumimoji="0" lang="it-IT" sz="2000" b="1" i="0" u="none" strike="noStrike" kern="1200" cap="none" spc="0" normalizeH="0" baseline="0" noProof="0">
                <a:ln>
                  <a:noFill/>
                </a:ln>
                <a:solidFill>
                  <a:prstClr val="black"/>
                </a:solidFill>
                <a:effectLst/>
                <a:uLnTx/>
                <a:uFillTx/>
                <a:latin typeface="+mn-lt"/>
                <a:ea typeface="+mj-ea"/>
                <a:cs typeface="+mj-cs"/>
              </a:rPr>
              <a:t>E-post: </a:t>
            </a:r>
            <a:r>
              <a:rPr kumimoji="0" lang="it-IT" sz="2000" b="0" i="0" u="none" strike="noStrike" kern="1200" cap="none" spc="0" normalizeH="0" baseline="0" noProof="0">
                <a:ln>
                  <a:noFill/>
                </a:ln>
                <a:solidFill>
                  <a:prstClr val="black"/>
                </a:solidFill>
                <a:effectLst/>
                <a:uLnTx/>
                <a:uFillTx/>
                <a:latin typeface="+mn-lt"/>
                <a:ea typeface="+mj-ea"/>
                <a:cs typeface="+mj-cs"/>
              </a:rPr>
              <a:t>ragnhild.lea.botnehagen@rogfk.no</a:t>
            </a:r>
            <a:br>
              <a:rPr kumimoji="0" lang="it-IT" sz="2000" b="0" i="0" u="none" strike="noStrike" kern="1200" cap="none" spc="0" normalizeH="0" baseline="0" noProof="0">
                <a:ln>
                  <a:noFill/>
                </a:ln>
                <a:solidFill>
                  <a:prstClr val="black"/>
                </a:solidFill>
                <a:effectLst/>
                <a:uLnTx/>
                <a:uFillTx/>
                <a:latin typeface="+mn-lt"/>
                <a:ea typeface="+mj-ea"/>
                <a:cs typeface="+mj-cs"/>
              </a:rPr>
            </a:br>
            <a:r>
              <a:rPr kumimoji="0" lang="nb-NO" sz="2000" b="1" i="0" u="none" strike="noStrike" kern="1200" cap="none" spc="0" normalizeH="0" baseline="0" noProof="0">
                <a:ln>
                  <a:noFill/>
                </a:ln>
                <a:solidFill>
                  <a:prstClr val="black"/>
                </a:solidFill>
                <a:effectLst/>
                <a:uLnTx/>
                <a:uFillTx/>
                <a:latin typeface="+mn-lt"/>
                <a:ea typeface="+mj-ea"/>
                <a:cs typeface="+mj-cs"/>
              </a:rPr>
              <a:t>Adresse: </a:t>
            </a:r>
            <a:r>
              <a:rPr kumimoji="0" lang="nb-NO" sz="2000" b="0" i="0" u="none" strike="noStrike" kern="1200" cap="none" spc="0" normalizeH="0" baseline="0" noProof="0">
                <a:ln>
                  <a:noFill/>
                </a:ln>
                <a:solidFill>
                  <a:prstClr val="black"/>
                </a:solidFill>
                <a:effectLst/>
                <a:uLnTx/>
                <a:uFillTx/>
                <a:latin typeface="+mn-lt"/>
                <a:ea typeface="+mj-ea"/>
                <a:cs typeface="+mj-cs"/>
              </a:rPr>
              <a:t>Arkitekt Eckhoffs gate 1, Stavanger</a:t>
            </a:r>
            <a:endParaRPr lang="nb-NO" sz="2500"/>
          </a:p>
        </p:txBody>
      </p:sp>
    </p:spTree>
    <p:extLst>
      <p:ext uri="{BB962C8B-B14F-4D97-AF65-F5344CB8AC3E}">
        <p14:creationId xmlns:p14="http://schemas.microsoft.com/office/powerpoint/2010/main" val="14227017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ontakt - Gunhild Solem">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58929CD4-82BF-4718-92AD-1EC2AD0925DF}"/>
              </a:ext>
            </a:extLst>
          </p:cNvPr>
          <p:cNvSpPr txBox="1"/>
          <p:nvPr userDrawn="1"/>
        </p:nvSpPr>
        <p:spPr>
          <a:xfrm>
            <a:off x="391989" y="1473994"/>
            <a:ext cx="5891579" cy="1764009"/>
          </a:xfrm>
          <a:prstGeom prst="rect">
            <a:avLst/>
          </a:prstGeom>
          <a:noFill/>
        </p:spPr>
        <p:txBody>
          <a:bodyPr wrap="square" lIns="0" tIns="0" rIns="0" bIns="0" rtlCol="0">
            <a:spAutoFit/>
          </a:bodyPr>
          <a:lstStyle/>
          <a:p>
            <a:pPr>
              <a:lnSpc>
                <a:spcPts val="2800"/>
              </a:lnSpc>
            </a:pPr>
            <a:r>
              <a:rPr lang="nb-NO" sz="2000" b="1"/>
              <a:t>Facebook: </a:t>
            </a:r>
            <a:r>
              <a:rPr lang="nb-NO" sz="2000"/>
              <a:t>Mobbeombudet i Rogaland</a:t>
            </a:r>
            <a:br>
              <a:rPr lang="nb-NO" sz="2000" b="1"/>
            </a:br>
            <a:r>
              <a:rPr lang="nb-NO" sz="2000" b="1"/>
              <a:t>Instagram: </a:t>
            </a:r>
            <a:r>
              <a:rPr lang="nb-NO" sz="2000" err="1"/>
              <a:t>mobbeombudetirogaland</a:t>
            </a:r>
            <a:br>
              <a:rPr lang="nb-NO" sz="2000" b="1"/>
            </a:br>
            <a:r>
              <a:rPr lang="nb-NO" sz="2000" b="1"/>
              <a:t>Telefon: </a:t>
            </a:r>
            <a:r>
              <a:rPr lang="nb-NO" sz="2000"/>
              <a:t>51 51 68 36 eller 909 51 674</a:t>
            </a:r>
            <a:br>
              <a:rPr lang="nb-NO" sz="2000" b="1"/>
            </a:br>
            <a:r>
              <a:rPr lang="nb-NO" sz="2000" b="1"/>
              <a:t>E-post: </a:t>
            </a:r>
            <a:r>
              <a:rPr lang="nb-NO" sz="2000"/>
              <a:t>gunhild.solem@rogfk.no</a:t>
            </a:r>
            <a:br>
              <a:rPr lang="nb-NO" sz="2000" b="1"/>
            </a:br>
            <a:r>
              <a:rPr lang="nb-NO" sz="2000" b="1"/>
              <a:t>Adresse: </a:t>
            </a:r>
            <a:r>
              <a:rPr lang="nb-NO" sz="2000"/>
              <a:t>Arkitekt Eckhoffs gate 1, Stavanger</a:t>
            </a:r>
            <a:endParaRPr lang="nb-NO" sz="2500"/>
          </a:p>
        </p:txBody>
      </p:sp>
      <p:pic>
        <p:nvPicPr>
          <p:cNvPr id="7" name="Bilde 6">
            <a:extLst>
              <a:ext uri="{FF2B5EF4-FFF2-40B4-BE49-F238E27FC236}">
                <a16:creationId xmlns:a16="http://schemas.microsoft.com/office/drawing/2014/main" id="{BB8ED182-C127-4835-A357-3B7819652E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499"/>
          </a:xfrm>
          <a:prstGeom prst="rect">
            <a:avLst/>
          </a:prstGeom>
        </p:spPr>
      </p:pic>
      <p:pic>
        <p:nvPicPr>
          <p:cNvPr id="8" name="Bilde 7">
            <a:extLst>
              <a:ext uri="{FF2B5EF4-FFF2-40B4-BE49-F238E27FC236}">
                <a16:creationId xmlns:a16="http://schemas.microsoft.com/office/drawing/2014/main" id="{7E8AB0DB-7ACF-4B8F-9093-4084105CC4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8970" y="4608576"/>
            <a:ext cx="990000" cy="284483"/>
          </a:xfrm>
          <a:prstGeom prst="rect">
            <a:avLst/>
          </a:prstGeom>
        </p:spPr>
      </p:pic>
    </p:spTree>
    <p:extLst>
      <p:ext uri="{BB962C8B-B14F-4D97-AF65-F5344CB8AC3E}">
        <p14:creationId xmlns:p14="http://schemas.microsoft.com/office/powerpoint/2010/main" val="18189013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E3FEDC-A606-4E7F-AE8F-DD578F5509CE}"/>
              </a:ext>
            </a:extLst>
          </p:cNvPr>
          <p:cNvSpPr>
            <a:spLocks noGrp="1"/>
          </p:cNvSpPr>
          <p:nvPr>
            <p:ph type="title"/>
          </p:nvPr>
        </p:nvSpPr>
        <p:spPr/>
        <p:txBody>
          <a:bodyPr/>
          <a:lstStyle/>
          <a:p>
            <a:r>
              <a:rPr lang="nb-NO"/>
              <a:t>Klikk for å redigere tittelstil</a:t>
            </a:r>
          </a:p>
        </p:txBody>
      </p:sp>
      <p:sp>
        <p:nvSpPr>
          <p:cNvPr id="5" name="Plassholder for dato 4">
            <a:extLst>
              <a:ext uri="{FF2B5EF4-FFF2-40B4-BE49-F238E27FC236}">
                <a16:creationId xmlns:a16="http://schemas.microsoft.com/office/drawing/2014/main" id="{E4B6DD06-17A7-41E4-A209-F2A7FB40F2D2}"/>
              </a:ext>
            </a:extLst>
          </p:cNvPr>
          <p:cNvSpPr>
            <a:spLocks noGrp="1"/>
          </p:cNvSpPr>
          <p:nvPr>
            <p:ph type="dt" sz="half" idx="10"/>
          </p:nvPr>
        </p:nvSpPr>
        <p:spPr/>
        <p:txBody>
          <a:bodyPr/>
          <a:lstStyle/>
          <a:p>
            <a:fld id="{F12BA5E5-AB61-4FB5-A56C-C8159E612374}" type="datetimeFigureOut">
              <a:rPr lang="nb-NO" smtClean="0"/>
              <a:t>20.02.2025</a:t>
            </a:fld>
            <a:endParaRPr lang="nb-NO"/>
          </a:p>
        </p:txBody>
      </p:sp>
      <p:sp>
        <p:nvSpPr>
          <p:cNvPr id="6" name="Plassholder for bunntekst 5">
            <a:extLst>
              <a:ext uri="{FF2B5EF4-FFF2-40B4-BE49-F238E27FC236}">
                <a16:creationId xmlns:a16="http://schemas.microsoft.com/office/drawing/2014/main" id="{6B16C307-386D-40EA-A86E-9F21DCAB8E4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EAFD488-A1E9-4E8B-89CC-21BCA6B62971}"/>
              </a:ext>
            </a:extLst>
          </p:cNvPr>
          <p:cNvSpPr>
            <a:spLocks noGrp="1"/>
          </p:cNvSpPr>
          <p:nvPr>
            <p:ph type="sldNum" sz="quarter" idx="12"/>
          </p:nvPr>
        </p:nvSpPr>
        <p:spPr/>
        <p:txBody>
          <a:bodyPr/>
          <a:lstStyle/>
          <a:p>
            <a:fld id="{2E07E984-738A-49BB-B514-C6D3B39C139B}" type="slidenum">
              <a:rPr lang="nb-NO" smtClean="0"/>
              <a:t>‹#›</a:t>
            </a:fld>
            <a:endParaRPr lang="nb-NO"/>
          </a:p>
        </p:txBody>
      </p:sp>
      <p:sp>
        <p:nvSpPr>
          <p:cNvPr id="8" name="Plassholder for innhold 2">
            <a:extLst>
              <a:ext uri="{FF2B5EF4-FFF2-40B4-BE49-F238E27FC236}">
                <a16:creationId xmlns:a16="http://schemas.microsoft.com/office/drawing/2014/main" id="{42691E0C-C151-4735-928A-A05D8D84AEEC}"/>
              </a:ext>
            </a:extLst>
          </p:cNvPr>
          <p:cNvSpPr>
            <a:spLocks noGrp="1"/>
          </p:cNvSpPr>
          <p:nvPr>
            <p:ph idx="1"/>
          </p:nvPr>
        </p:nvSpPr>
        <p:spPr>
          <a:xfrm>
            <a:off x="396050" y="1369218"/>
            <a:ext cx="4071985" cy="28073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9200672-AC52-4D68-93DE-41D2994516F3}"/>
              </a:ext>
            </a:extLst>
          </p:cNvPr>
          <p:cNvSpPr>
            <a:spLocks noGrp="1"/>
          </p:cNvSpPr>
          <p:nvPr>
            <p:ph idx="13"/>
          </p:nvPr>
        </p:nvSpPr>
        <p:spPr>
          <a:xfrm>
            <a:off x="4676984" y="1369218"/>
            <a:ext cx="4071985" cy="28073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593197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CB7E13-84E5-4443-A4DC-3E732F3AFD2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CF939E1-EAB0-4420-B7A3-9AF272D4D9FA}"/>
              </a:ext>
            </a:extLst>
          </p:cNvPr>
          <p:cNvSpPr>
            <a:spLocks noGrp="1"/>
          </p:cNvSpPr>
          <p:nvPr>
            <p:ph type="dt" sz="half" idx="10"/>
          </p:nvPr>
        </p:nvSpPr>
        <p:spPr/>
        <p:txBody>
          <a:bodyPr/>
          <a:lstStyle/>
          <a:p>
            <a:fld id="{F12BA5E5-AB61-4FB5-A56C-C8159E612374}" type="datetimeFigureOut">
              <a:rPr lang="nb-NO" smtClean="0"/>
              <a:t>20.02.2025</a:t>
            </a:fld>
            <a:endParaRPr lang="nb-NO"/>
          </a:p>
        </p:txBody>
      </p:sp>
      <p:sp>
        <p:nvSpPr>
          <p:cNvPr id="4" name="Plassholder for bunntekst 3">
            <a:extLst>
              <a:ext uri="{FF2B5EF4-FFF2-40B4-BE49-F238E27FC236}">
                <a16:creationId xmlns:a16="http://schemas.microsoft.com/office/drawing/2014/main" id="{2EF607D5-1BA4-41DF-95EC-A5CBAADA501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59876AF-8051-4117-A9FC-65EB8E7822DC}"/>
              </a:ext>
            </a:extLst>
          </p:cNvPr>
          <p:cNvSpPr>
            <a:spLocks noGrp="1"/>
          </p:cNvSpPr>
          <p:nvPr>
            <p:ph type="sldNum" sz="quarter" idx="12"/>
          </p:nvPr>
        </p:nvSpPr>
        <p:spPr/>
        <p:txBody>
          <a:bodyPr/>
          <a:lstStyle/>
          <a:p>
            <a:fld id="{2E07E984-738A-49BB-B514-C6D3B39C139B}" type="slidenum">
              <a:rPr lang="nb-NO" smtClean="0"/>
              <a:t>‹#›</a:t>
            </a:fld>
            <a:endParaRPr lang="nb-NO"/>
          </a:p>
        </p:txBody>
      </p:sp>
    </p:spTree>
    <p:extLst>
      <p:ext uri="{BB962C8B-B14F-4D97-AF65-F5344CB8AC3E}">
        <p14:creationId xmlns:p14="http://schemas.microsoft.com/office/powerpoint/2010/main" val="61641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andlingsplik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6" name="Bilde 5">
            <a:extLst>
              <a:ext uri="{FF2B5EF4-FFF2-40B4-BE49-F238E27FC236}">
                <a16:creationId xmlns:a16="http://schemas.microsoft.com/office/drawing/2014/main" id="{F7419B9F-069E-46E6-B335-863A8A202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F6C8FC83-A091-4D61-B64F-6EE2EE2D4140}"/>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Handlingsplikt:</a:t>
            </a:r>
            <a:br>
              <a:rPr lang="nb-NO" sz="2800"/>
            </a:br>
            <a:r>
              <a:rPr lang="nb-NO" sz="2800"/>
              <a:t>Tør å si fra!</a:t>
            </a:r>
            <a:endParaRPr lang="nb-NO" sz="2500"/>
          </a:p>
        </p:txBody>
      </p:sp>
    </p:spTree>
    <p:extLst>
      <p:ext uri="{BB962C8B-B14F-4D97-AF65-F5344CB8AC3E}">
        <p14:creationId xmlns:p14="http://schemas.microsoft.com/office/powerpoint/2010/main" val="842851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A2F559-E76B-4DF9-B5A7-A6D85592F14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902EC02-1286-4311-813B-48F3122CE95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31AD840-E7C6-498D-A6DB-0FCB05482D2E}"/>
              </a:ext>
            </a:extLst>
          </p:cNvPr>
          <p:cNvSpPr>
            <a:spLocks noGrp="1"/>
          </p:cNvSpPr>
          <p:nvPr>
            <p:ph type="dt" sz="half" idx="10"/>
          </p:nvPr>
        </p:nvSpPr>
        <p:spPr/>
        <p:txBody>
          <a:bodyPr/>
          <a:lstStyle/>
          <a:p>
            <a:fld id="{F12BA5E5-AB61-4FB5-A56C-C8159E612374}" type="datetimeFigureOut">
              <a:rPr lang="nb-NO" smtClean="0"/>
              <a:t>20.02.2025</a:t>
            </a:fld>
            <a:endParaRPr lang="nb-NO"/>
          </a:p>
        </p:txBody>
      </p:sp>
      <p:sp>
        <p:nvSpPr>
          <p:cNvPr id="5" name="Plassholder for bunntekst 4">
            <a:extLst>
              <a:ext uri="{FF2B5EF4-FFF2-40B4-BE49-F238E27FC236}">
                <a16:creationId xmlns:a16="http://schemas.microsoft.com/office/drawing/2014/main" id="{61FE32BB-4A31-431F-A168-D0EF1DE3789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7158AB7-CC92-4ED9-B9E6-D16C2EED008C}"/>
              </a:ext>
            </a:extLst>
          </p:cNvPr>
          <p:cNvSpPr>
            <a:spLocks noGrp="1"/>
          </p:cNvSpPr>
          <p:nvPr>
            <p:ph type="sldNum" sz="quarter" idx="12"/>
          </p:nvPr>
        </p:nvSpPr>
        <p:spPr/>
        <p:txBody>
          <a:bodyPr/>
          <a:lstStyle/>
          <a:p>
            <a:fld id="{2E07E984-738A-49BB-B514-C6D3B39C139B}" type="slidenum">
              <a:rPr lang="nb-NO" smtClean="0"/>
              <a:t>‹#›</a:t>
            </a:fld>
            <a:endParaRPr lang="nb-NO"/>
          </a:p>
        </p:txBody>
      </p:sp>
    </p:spTree>
    <p:extLst>
      <p:ext uri="{BB962C8B-B14F-4D97-AF65-F5344CB8AC3E}">
        <p14:creationId xmlns:p14="http://schemas.microsoft.com/office/powerpoint/2010/main" val="2408611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E8464E3-5D27-4EBC-97F7-4AC9D89E6EA0}"/>
              </a:ext>
            </a:extLst>
          </p:cNvPr>
          <p:cNvSpPr>
            <a:spLocks noGrp="1"/>
          </p:cNvSpPr>
          <p:nvPr>
            <p:ph type="dt" sz="half" idx="10"/>
          </p:nvPr>
        </p:nvSpPr>
        <p:spPr/>
        <p:txBody>
          <a:bodyPr/>
          <a:lstStyle/>
          <a:p>
            <a:fld id="{F12BA5E5-AB61-4FB5-A56C-C8159E612374}" type="datetimeFigureOut">
              <a:rPr lang="nb-NO" smtClean="0"/>
              <a:t>20.02.2025</a:t>
            </a:fld>
            <a:endParaRPr lang="nb-NO"/>
          </a:p>
        </p:txBody>
      </p:sp>
      <p:sp>
        <p:nvSpPr>
          <p:cNvPr id="3" name="Plassholder for bunntekst 2">
            <a:extLst>
              <a:ext uri="{FF2B5EF4-FFF2-40B4-BE49-F238E27FC236}">
                <a16:creationId xmlns:a16="http://schemas.microsoft.com/office/drawing/2014/main" id="{4523962F-A6AC-4261-BC70-A317C8125EE6}"/>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649FC7B-6357-4B2E-A366-5A5FE3FC7CE7}"/>
              </a:ext>
            </a:extLst>
          </p:cNvPr>
          <p:cNvSpPr>
            <a:spLocks noGrp="1"/>
          </p:cNvSpPr>
          <p:nvPr>
            <p:ph type="sldNum" sz="quarter" idx="12"/>
          </p:nvPr>
        </p:nvSpPr>
        <p:spPr/>
        <p:txBody>
          <a:bodyPr/>
          <a:lstStyle/>
          <a:p>
            <a:fld id="{2E07E984-738A-49BB-B514-C6D3B39C139B}" type="slidenum">
              <a:rPr lang="nb-NO" smtClean="0"/>
              <a:t>‹#›</a:t>
            </a:fld>
            <a:endParaRPr lang="nb-NO"/>
          </a:p>
        </p:txBody>
      </p:sp>
    </p:spTree>
    <p:extLst>
      <p:ext uri="{BB962C8B-B14F-4D97-AF65-F5344CB8AC3E}">
        <p14:creationId xmlns:p14="http://schemas.microsoft.com/office/powerpoint/2010/main" val="2320491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7D4115-3310-4599-B55A-67563C1B3A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B2630BF-1D0F-4092-B9CF-76E76224BD5D}"/>
              </a:ext>
            </a:extLst>
          </p:cNvPr>
          <p:cNvSpPr>
            <a:spLocks noGrp="1"/>
          </p:cNvSpPr>
          <p:nvPr>
            <p:ph sz="half" idx="1"/>
          </p:nvPr>
        </p:nvSpPr>
        <p:spPr>
          <a:xfrm>
            <a:off x="628650" y="1369219"/>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9B640BF-61DB-4218-AADE-D01C4EAA9C20}"/>
              </a:ext>
            </a:extLst>
          </p:cNvPr>
          <p:cNvSpPr>
            <a:spLocks noGrp="1"/>
          </p:cNvSpPr>
          <p:nvPr>
            <p:ph sz="half" idx="2"/>
          </p:nvPr>
        </p:nvSpPr>
        <p:spPr>
          <a:xfrm>
            <a:off x="4629150" y="1369219"/>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3BD6F54-CFD8-446B-9EAB-DE5AB27CD95A}"/>
              </a:ext>
            </a:extLst>
          </p:cNvPr>
          <p:cNvSpPr>
            <a:spLocks noGrp="1"/>
          </p:cNvSpPr>
          <p:nvPr>
            <p:ph type="dt" sz="half" idx="10"/>
          </p:nvPr>
        </p:nvSpPr>
        <p:spPr/>
        <p:txBody>
          <a:bodyPr/>
          <a:lstStyle/>
          <a:p>
            <a:fld id="{81D9DF29-5B6B-408E-9258-BDEFFCF3474A}" type="datetimeFigureOut">
              <a:rPr lang="nb-NO" smtClean="0"/>
              <a:t>20.02.2025</a:t>
            </a:fld>
            <a:endParaRPr lang="nb-NO"/>
          </a:p>
        </p:txBody>
      </p:sp>
      <p:sp>
        <p:nvSpPr>
          <p:cNvPr id="6" name="Plassholder for bunntekst 5">
            <a:extLst>
              <a:ext uri="{FF2B5EF4-FFF2-40B4-BE49-F238E27FC236}">
                <a16:creationId xmlns:a16="http://schemas.microsoft.com/office/drawing/2014/main" id="{F56B5616-0DD6-4D87-B1D0-3061F051129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56FD84-7834-4F45-BFF8-4AB7B0D8CDC2}"/>
              </a:ext>
            </a:extLst>
          </p:cNvPr>
          <p:cNvSpPr>
            <a:spLocks noGrp="1"/>
          </p:cNvSpPr>
          <p:nvPr>
            <p:ph type="sldNum" sz="quarter" idx="12"/>
          </p:nvPr>
        </p:nvSpPr>
        <p:spPr/>
        <p:txBody>
          <a:bodyPr/>
          <a:lstStyle/>
          <a:p>
            <a:fld id="{5C256BDA-EDE1-4F8F-ADC5-35E9DFDCBD9B}" type="slidenum">
              <a:rPr lang="nb-NO" smtClean="0"/>
              <a:t>‹#›</a:t>
            </a:fld>
            <a:endParaRPr lang="nb-NO"/>
          </a:p>
        </p:txBody>
      </p:sp>
    </p:spTree>
    <p:extLst>
      <p:ext uri="{BB962C8B-B14F-4D97-AF65-F5344CB8AC3E}">
        <p14:creationId xmlns:p14="http://schemas.microsoft.com/office/powerpoint/2010/main" val="256910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ør å si fra!">
    <p:spTree>
      <p:nvGrpSpPr>
        <p:cNvPr id="1" name=""/>
        <p:cNvGrpSpPr/>
        <p:nvPr/>
      </p:nvGrpSpPr>
      <p:grpSpPr>
        <a:xfrm>
          <a:off x="0" y="0"/>
          <a:ext cx="0" cy="0"/>
          <a:chOff x="0" y="0"/>
          <a:chExt cx="0" cy="0"/>
        </a:xfrm>
      </p:grpSpPr>
      <p:pic>
        <p:nvPicPr>
          <p:cNvPr id="8" name="Bilde 7" descr="Et bilde som inneholder person, objekt, innendørs&#10;&#10;Beskrivelse som er generert med svært høy visshet">
            <a:extLst>
              <a:ext uri="{FF2B5EF4-FFF2-40B4-BE49-F238E27FC236}">
                <a16:creationId xmlns:a16="http://schemas.microsoft.com/office/drawing/2014/main" id="{A2F6B529-0F57-4678-B698-5DD678BEB7F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39939" cy="5143500"/>
          </a:xfrm>
          <a:custGeom>
            <a:avLst/>
            <a:gdLst>
              <a:gd name="connsiteX0" fmla="*/ 391990 w 9135879"/>
              <a:gd name="connsiteY0" fmla="*/ 1260157 h 5143500"/>
              <a:gd name="connsiteX1" fmla="*/ 391990 w 9135879"/>
              <a:gd name="connsiteY1" fmla="*/ 1285360 h 5143500"/>
              <a:gd name="connsiteX2" fmla="*/ 1274100 w 9135879"/>
              <a:gd name="connsiteY2" fmla="*/ 1285360 h 5143500"/>
              <a:gd name="connsiteX3" fmla="*/ 1274100 w 9135879"/>
              <a:gd name="connsiteY3" fmla="*/ 1260157 h 5143500"/>
              <a:gd name="connsiteX4" fmla="*/ 0 w 9135879"/>
              <a:gd name="connsiteY4" fmla="*/ 0 h 5143500"/>
              <a:gd name="connsiteX5" fmla="*/ 9135879 w 9135879"/>
              <a:gd name="connsiteY5" fmla="*/ 0 h 5143500"/>
              <a:gd name="connsiteX6" fmla="*/ 9135879 w 9135879"/>
              <a:gd name="connsiteY6" fmla="*/ 5143500 h 5143500"/>
              <a:gd name="connsiteX7" fmla="*/ 0 w 913587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5879" h="5143500">
                <a:moveTo>
                  <a:pt x="391990" y="1260157"/>
                </a:moveTo>
                <a:lnTo>
                  <a:pt x="391990" y="1285360"/>
                </a:lnTo>
                <a:lnTo>
                  <a:pt x="1274100" y="1285360"/>
                </a:lnTo>
                <a:lnTo>
                  <a:pt x="1274100" y="1260157"/>
                </a:lnTo>
                <a:close/>
                <a:moveTo>
                  <a:pt x="0" y="0"/>
                </a:moveTo>
                <a:lnTo>
                  <a:pt x="9135879" y="0"/>
                </a:lnTo>
                <a:lnTo>
                  <a:pt x="9135879" y="5143500"/>
                </a:lnTo>
                <a:lnTo>
                  <a:pt x="0" y="5143500"/>
                </a:lnTo>
                <a:close/>
              </a:path>
            </a:pathLst>
          </a:cu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F6C8FC83-A091-4D61-B64F-6EE2EE2D4140}"/>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Handlingsplikt:</a:t>
            </a:r>
            <a:br>
              <a:rPr lang="nb-NO" sz="2800"/>
            </a:br>
            <a:r>
              <a:rPr lang="nb-NO" sz="2800"/>
              <a:t>Tør å si fra!</a:t>
            </a:r>
            <a:endParaRPr lang="nb-NO" sz="2500"/>
          </a:p>
        </p:txBody>
      </p:sp>
    </p:spTree>
    <p:extLst>
      <p:ext uri="{BB962C8B-B14F-4D97-AF65-F5344CB8AC3E}">
        <p14:creationId xmlns:p14="http://schemas.microsoft.com/office/powerpoint/2010/main" val="30861260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nn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6" name="Bilde 5">
            <a:extLst>
              <a:ext uri="{FF2B5EF4-FFF2-40B4-BE49-F238E27FC236}">
                <a16:creationId xmlns:a16="http://schemas.microsoft.com/office/drawing/2014/main" id="{6B2C3230-47CE-40EA-AAAF-50BF8C39EC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90" y="1473994"/>
            <a:ext cx="4758348" cy="430887"/>
          </a:xfrm>
          <a:prstGeom prst="rect">
            <a:avLst/>
          </a:prstGeom>
          <a:noFill/>
        </p:spPr>
        <p:txBody>
          <a:bodyPr wrap="square" lIns="0" tIns="0" rIns="0" bIns="0" rtlCol="0">
            <a:spAutoFit/>
          </a:bodyPr>
          <a:lstStyle/>
          <a:p>
            <a:r>
              <a:rPr lang="nb-NO" sz="2800"/>
              <a:t>Sinne</a:t>
            </a:r>
            <a:endParaRPr lang="nb-NO" sz="2500"/>
          </a:p>
        </p:txBody>
      </p:sp>
    </p:spTree>
    <p:extLst>
      <p:ext uri="{BB962C8B-B14F-4D97-AF65-F5344CB8AC3E}">
        <p14:creationId xmlns:p14="http://schemas.microsoft.com/office/powerpoint/2010/main" val="36107142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ærere som krenker">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7" name="Bilde 6">
            <a:extLst>
              <a:ext uri="{FF2B5EF4-FFF2-40B4-BE49-F238E27FC236}">
                <a16:creationId xmlns:a16="http://schemas.microsoft.com/office/drawing/2014/main" id="{09EF6571-D8E2-4065-9CEC-9A8CB6990B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Lærere</a:t>
            </a:r>
            <a:br>
              <a:rPr lang="nb-NO" sz="2800"/>
            </a:br>
            <a:r>
              <a:rPr lang="nb-NO" sz="2800"/>
              <a:t>som krenker</a:t>
            </a:r>
            <a:endParaRPr lang="nb-NO" sz="2500"/>
          </a:p>
        </p:txBody>
      </p:sp>
    </p:spTree>
    <p:extLst>
      <p:ext uri="{BB962C8B-B14F-4D97-AF65-F5344CB8AC3E}">
        <p14:creationId xmlns:p14="http://schemas.microsoft.com/office/powerpoint/2010/main" val="37542761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ærere som krenker #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B5098578-39ED-45EF-B3B8-BA0F39904FF3}"/>
              </a:ext>
            </a:extLst>
          </p:cNvPr>
          <p:cNvSpPr/>
          <p:nvPr userDrawn="1"/>
        </p:nvSpPr>
        <p:spPr>
          <a:xfrm>
            <a:off x="0" y="0"/>
            <a:ext cx="9144000" cy="5143500"/>
          </a:xfrm>
          <a:prstGeom prst="rec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013"/>
          </a:p>
        </p:txBody>
      </p:sp>
      <p:pic>
        <p:nvPicPr>
          <p:cNvPr id="7" name="Bilde 6">
            <a:extLst>
              <a:ext uri="{FF2B5EF4-FFF2-40B4-BE49-F238E27FC236}">
                <a16:creationId xmlns:a16="http://schemas.microsoft.com/office/drawing/2014/main" id="{09EF6571-D8E2-4065-9CEC-9A8CB6990B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0" y="0"/>
            <a:ext cx="9135880" cy="5143500"/>
          </a:xfrm>
          <a:prstGeom prst="rect">
            <a:avLst/>
          </a:prstGeom>
        </p:spPr>
      </p:pic>
      <p:sp>
        <p:nvSpPr>
          <p:cNvPr id="10" name="Rektangel 9">
            <a:extLst>
              <a:ext uri="{FF2B5EF4-FFF2-40B4-BE49-F238E27FC236}">
                <a16:creationId xmlns:a16="http://schemas.microsoft.com/office/drawing/2014/main" id="{11F1EA0A-BFF3-476A-AAFE-BCB97C6A6772}"/>
              </a:ext>
            </a:extLst>
          </p:cNvPr>
          <p:cNvSpPr/>
          <p:nvPr userDrawn="1"/>
        </p:nvSpPr>
        <p:spPr>
          <a:xfrm>
            <a:off x="396050" y="1260157"/>
            <a:ext cx="882110" cy="2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F8C7779-561A-48C8-BF81-E27356D287AE}"/>
              </a:ext>
            </a:extLst>
          </p:cNvPr>
          <p:cNvSpPr txBox="1"/>
          <p:nvPr userDrawn="1"/>
        </p:nvSpPr>
        <p:spPr>
          <a:xfrm>
            <a:off x="391990" y="1473994"/>
            <a:ext cx="4758348" cy="861774"/>
          </a:xfrm>
          <a:prstGeom prst="rect">
            <a:avLst/>
          </a:prstGeom>
          <a:noFill/>
        </p:spPr>
        <p:txBody>
          <a:bodyPr wrap="square" lIns="0" tIns="0" rIns="0" bIns="0" rtlCol="0">
            <a:spAutoFit/>
          </a:bodyPr>
          <a:lstStyle/>
          <a:p>
            <a:r>
              <a:rPr lang="nb-NO" sz="2800"/>
              <a:t>Lærere</a:t>
            </a:r>
            <a:br>
              <a:rPr lang="nb-NO" sz="2800"/>
            </a:br>
            <a:r>
              <a:rPr lang="nb-NO" sz="2800"/>
              <a:t>som krenker</a:t>
            </a:r>
            <a:endParaRPr lang="nb-NO" sz="2500"/>
          </a:p>
        </p:txBody>
      </p:sp>
    </p:spTree>
    <p:extLst>
      <p:ext uri="{BB962C8B-B14F-4D97-AF65-F5344CB8AC3E}">
        <p14:creationId xmlns:p14="http://schemas.microsoft.com/office/powerpoint/2010/main" val="34286654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4FD0E4C-CA69-4F30-8DD1-5D273C09490E}"/>
              </a:ext>
            </a:extLst>
          </p:cNvPr>
          <p:cNvPicPr>
            <a:picLocks noChangeAspect="1"/>
          </p:cNvPicPr>
          <p:nvPr userDrawn="1"/>
        </p:nvPicPr>
        <p:blipFill>
          <a:blip r:embed="rId54" cstate="screen">
            <a:extLst>
              <a:ext uri="{28A0092B-C50C-407E-A947-70E740481C1C}">
                <a14:useLocalDpi xmlns:a14="http://schemas.microsoft.com/office/drawing/2010/main"/>
              </a:ext>
            </a:extLst>
          </a:blip>
          <a:stretch>
            <a:fillRect/>
          </a:stretch>
        </p:blipFill>
        <p:spPr>
          <a:xfrm>
            <a:off x="0" y="4664963"/>
            <a:ext cx="7595631" cy="478537"/>
          </a:xfrm>
          <a:prstGeom prst="rect">
            <a:avLst/>
          </a:prstGeom>
        </p:spPr>
      </p:pic>
      <p:sp>
        <p:nvSpPr>
          <p:cNvPr id="7" name="Rektangel 6">
            <a:extLst>
              <a:ext uri="{FF2B5EF4-FFF2-40B4-BE49-F238E27FC236}">
                <a16:creationId xmlns:a16="http://schemas.microsoft.com/office/drawing/2014/main" id="{3773FA4B-D476-4344-B215-A9390BF1F4E9}"/>
              </a:ext>
            </a:extLst>
          </p:cNvPr>
          <p:cNvSpPr/>
          <p:nvPr userDrawn="1"/>
        </p:nvSpPr>
        <p:spPr>
          <a:xfrm>
            <a:off x="396050" y="1260157"/>
            <a:ext cx="882110" cy="25203"/>
          </a:xfrm>
          <a:prstGeom prst="rect">
            <a:avLst/>
          </a:prstGeom>
          <a:solidFill>
            <a:srgbClr val="C98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A06BEA8B-8611-465A-AD6F-C2F7455365AF}"/>
              </a:ext>
            </a:extLst>
          </p:cNvPr>
          <p:cNvSpPr>
            <a:spLocks noGrp="1"/>
          </p:cNvSpPr>
          <p:nvPr>
            <p:ph type="title"/>
          </p:nvPr>
        </p:nvSpPr>
        <p:spPr>
          <a:xfrm>
            <a:off x="396050" y="350044"/>
            <a:ext cx="7199581" cy="718145"/>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06CA6C0C-66B2-4A68-BB5D-52CED6BCA799}"/>
              </a:ext>
            </a:extLst>
          </p:cNvPr>
          <p:cNvSpPr>
            <a:spLocks noGrp="1"/>
          </p:cNvSpPr>
          <p:nvPr>
            <p:ph type="body" idx="1"/>
          </p:nvPr>
        </p:nvSpPr>
        <p:spPr>
          <a:xfrm>
            <a:off x="396050" y="1369218"/>
            <a:ext cx="7199581" cy="2807303"/>
          </a:xfrm>
          <a:prstGeom prst="rect">
            <a:avLst/>
          </a:prstGeom>
        </p:spPr>
        <p:txBody>
          <a:bodyPr vert="horz" wrap="square"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64DF6A0-F3BC-4F24-9069-C1C48AF884CB}"/>
              </a:ext>
            </a:extLst>
          </p:cNvPr>
          <p:cNvSpPr>
            <a:spLocks noGrp="1"/>
          </p:cNvSpPr>
          <p:nvPr>
            <p:ph type="dt" sz="half" idx="2"/>
          </p:nvPr>
        </p:nvSpPr>
        <p:spPr>
          <a:xfrm>
            <a:off x="396050" y="4932616"/>
            <a:ext cx="1080135" cy="123111"/>
          </a:xfrm>
          <a:prstGeom prst="rect">
            <a:avLst/>
          </a:prstGeom>
        </p:spPr>
        <p:txBody>
          <a:bodyPr vert="horz" lIns="0" tIns="0" rIns="0" bIns="0" rtlCol="0" anchor="t" anchorCtr="0">
            <a:spAutoFit/>
          </a:bodyPr>
          <a:lstStyle>
            <a:lvl1pPr algn="l">
              <a:lnSpc>
                <a:spcPct val="100000"/>
              </a:lnSpc>
              <a:spcBef>
                <a:spcPts val="0"/>
              </a:spcBef>
              <a:defRPr sz="800">
                <a:solidFill>
                  <a:schemeClr val="tx1"/>
                </a:solidFill>
              </a:defRPr>
            </a:lvl1pPr>
          </a:lstStyle>
          <a:p>
            <a:fld id="{F12BA5E5-AB61-4FB5-A56C-C8159E612374}" type="datetimeFigureOut">
              <a:rPr lang="nb-NO" smtClean="0"/>
              <a:pPr/>
              <a:t>20.02.2025</a:t>
            </a:fld>
            <a:endParaRPr lang="nb-NO"/>
          </a:p>
        </p:txBody>
      </p:sp>
      <p:sp>
        <p:nvSpPr>
          <p:cNvPr id="5" name="Plassholder for bunntekst 4">
            <a:extLst>
              <a:ext uri="{FF2B5EF4-FFF2-40B4-BE49-F238E27FC236}">
                <a16:creationId xmlns:a16="http://schemas.microsoft.com/office/drawing/2014/main" id="{0AA420B7-79D3-4B5D-AF1F-11CFB2BF4150}"/>
              </a:ext>
            </a:extLst>
          </p:cNvPr>
          <p:cNvSpPr>
            <a:spLocks noGrp="1"/>
          </p:cNvSpPr>
          <p:nvPr>
            <p:ph type="ftr" sz="quarter" idx="3"/>
          </p:nvPr>
        </p:nvSpPr>
        <p:spPr>
          <a:xfrm>
            <a:off x="3028950" y="4932616"/>
            <a:ext cx="3086100" cy="123111"/>
          </a:xfrm>
          <a:prstGeom prst="rect">
            <a:avLst/>
          </a:prstGeom>
        </p:spPr>
        <p:txBody>
          <a:bodyPr vert="horz" lIns="0" tIns="0" rIns="0" bIns="0" rtlCol="0" anchor="t" anchorCtr="0">
            <a:spAutoFit/>
          </a:bodyPr>
          <a:lstStyle>
            <a:lvl1pPr algn="ctr">
              <a:lnSpc>
                <a:spcPct val="100000"/>
              </a:lnSpc>
              <a:spcBef>
                <a:spcPts val="0"/>
              </a:spcBef>
              <a:defRPr sz="800">
                <a:solidFill>
                  <a:schemeClr val="tx1"/>
                </a:solidFill>
              </a:defRPr>
            </a:lvl1pPr>
          </a:lstStyle>
          <a:p>
            <a:endParaRPr lang="nb-NO"/>
          </a:p>
        </p:txBody>
      </p:sp>
      <p:sp>
        <p:nvSpPr>
          <p:cNvPr id="6" name="Plassholder for lysbildenummer 5">
            <a:extLst>
              <a:ext uri="{FF2B5EF4-FFF2-40B4-BE49-F238E27FC236}">
                <a16:creationId xmlns:a16="http://schemas.microsoft.com/office/drawing/2014/main" id="{9C30991C-1B4B-450A-8993-3DA049544F2B}"/>
              </a:ext>
            </a:extLst>
          </p:cNvPr>
          <p:cNvSpPr>
            <a:spLocks noGrp="1"/>
          </p:cNvSpPr>
          <p:nvPr>
            <p:ph type="sldNum" sz="quarter" idx="4"/>
          </p:nvPr>
        </p:nvSpPr>
        <p:spPr>
          <a:xfrm>
            <a:off x="8208902" y="4932616"/>
            <a:ext cx="540068" cy="123111"/>
          </a:xfrm>
          <a:prstGeom prst="rect">
            <a:avLst/>
          </a:prstGeom>
        </p:spPr>
        <p:txBody>
          <a:bodyPr vert="horz" lIns="0" tIns="0" rIns="0" bIns="0" rtlCol="0" anchor="t" anchorCtr="0">
            <a:spAutoFit/>
          </a:bodyPr>
          <a:lstStyle>
            <a:lvl1pPr algn="r">
              <a:lnSpc>
                <a:spcPct val="100000"/>
              </a:lnSpc>
              <a:spcBef>
                <a:spcPts val="0"/>
              </a:spcBef>
              <a:defRPr sz="800">
                <a:solidFill>
                  <a:schemeClr val="tx1"/>
                </a:solidFill>
              </a:defRPr>
            </a:lvl1pPr>
          </a:lstStyle>
          <a:p>
            <a:fld id="{2E07E984-738A-49BB-B514-C6D3B39C139B}" type="slidenum">
              <a:rPr lang="nb-NO" smtClean="0"/>
              <a:pPr/>
              <a:t>‹#›</a:t>
            </a:fld>
            <a:endParaRPr lang="nb-NO"/>
          </a:p>
        </p:txBody>
      </p:sp>
      <p:pic>
        <p:nvPicPr>
          <p:cNvPr id="10" name="Bilde 9">
            <a:extLst>
              <a:ext uri="{FF2B5EF4-FFF2-40B4-BE49-F238E27FC236}">
                <a16:creationId xmlns:a16="http://schemas.microsoft.com/office/drawing/2014/main" id="{DBD36410-6D3D-4959-A573-540DF591F5A3}"/>
              </a:ext>
            </a:extLst>
          </p:cNvPr>
          <p:cNvPicPr>
            <a:picLocks noChangeAspect="1"/>
          </p:cNvPicPr>
          <p:nvPr userDrawn="1"/>
        </p:nvPicPr>
        <p:blipFill>
          <a:blip r:embed="rId55" cstate="screen">
            <a:extLst>
              <a:ext uri="{28A0092B-C50C-407E-A947-70E740481C1C}">
                <a14:useLocalDpi xmlns:a14="http://schemas.microsoft.com/office/drawing/2010/main"/>
              </a:ext>
            </a:extLst>
          </a:blip>
          <a:stretch>
            <a:fillRect/>
          </a:stretch>
        </p:blipFill>
        <p:spPr>
          <a:xfrm>
            <a:off x="7758970" y="4608576"/>
            <a:ext cx="990000" cy="284483"/>
          </a:xfrm>
          <a:prstGeom prst="rect">
            <a:avLst/>
          </a:prstGeom>
        </p:spPr>
      </p:pic>
    </p:spTree>
    <p:extLst>
      <p:ext uri="{BB962C8B-B14F-4D97-AF65-F5344CB8AC3E}">
        <p14:creationId xmlns:p14="http://schemas.microsoft.com/office/powerpoint/2010/main" val="19347864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 id="2147483714" r:id="rId46"/>
    <p:sldLayoutId id="2147483715" r:id="rId47"/>
    <p:sldLayoutId id="2147483716" r:id="rId48"/>
    <p:sldLayoutId id="2147483719" r:id="rId49"/>
    <p:sldLayoutId id="2147483720" r:id="rId50"/>
    <p:sldLayoutId id="2147483721" r:id="rId51"/>
    <p:sldLayoutId id="2147483722" r:id="rId52"/>
  </p:sldLayoutIdLst>
  <p:txStyles>
    <p:titleStyle>
      <a:lvl1pPr algn="l" defTabSz="685800" rtl="0" eaLnBrk="1" latinLnBrk="0" hangingPunct="1">
        <a:lnSpc>
          <a:spcPts val="2800"/>
        </a:lnSpc>
        <a:spcBef>
          <a:spcPts val="0"/>
        </a:spcBef>
        <a:buNone/>
        <a:defRPr sz="2500" kern="1200">
          <a:solidFill>
            <a:schemeClr val="tx1"/>
          </a:solidFill>
          <a:latin typeface="+mj-lt"/>
          <a:ea typeface="+mj-ea"/>
          <a:cs typeface="+mj-cs"/>
        </a:defRPr>
      </a:lvl1pPr>
    </p:titleStyle>
    <p:bodyStyle>
      <a:lvl1pPr marL="162000" indent="-162000" algn="l" defTabSz="685800" rtl="0" eaLnBrk="1" latinLnBrk="0" hangingPunct="1">
        <a:lnSpc>
          <a:spcPts val="1800"/>
        </a:lnSpc>
        <a:spcBef>
          <a:spcPts val="900"/>
        </a:spcBef>
        <a:buFont typeface="Arial" panose="020B0604020202020204" pitchFamily="34" charset="0"/>
        <a:buChar char="•"/>
        <a:defRPr sz="1500" kern="1200">
          <a:solidFill>
            <a:schemeClr val="tx1"/>
          </a:solidFill>
          <a:latin typeface="+mn-lt"/>
          <a:ea typeface="+mn-ea"/>
          <a:cs typeface="+mn-cs"/>
        </a:defRPr>
      </a:lvl1pPr>
      <a:lvl2pPr marL="324000" indent="-16200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86000" indent="-16200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648000" indent="-162000" algn="l" defTabSz="685800" rtl="0" eaLnBrk="1" latinLnBrk="0" hangingPunct="1">
        <a:lnSpc>
          <a:spcPct val="100000"/>
        </a:lnSpc>
        <a:spcBef>
          <a:spcPts val="300"/>
        </a:spcBef>
        <a:buFont typeface="Arial" panose="020B0604020202020204" pitchFamily="34" charset="0"/>
        <a:buChar char="•"/>
        <a:defRPr sz="1050" kern="1200">
          <a:solidFill>
            <a:schemeClr val="tx1"/>
          </a:solidFill>
          <a:latin typeface="+mn-lt"/>
          <a:ea typeface="+mn-ea"/>
          <a:cs typeface="+mn-cs"/>
        </a:defRPr>
      </a:lvl4pPr>
      <a:lvl5pPr marL="810000" indent="-162000" algn="l" defTabSz="685800" rtl="0" eaLnBrk="1" latinLnBrk="0" hangingPunct="1">
        <a:lnSpc>
          <a:spcPct val="100000"/>
        </a:lnSpc>
        <a:spcBef>
          <a:spcPts val="300"/>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4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75.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4.png"/><Relationship Id="rId2" Type="http://schemas.openxmlformats.org/officeDocument/2006/relationships/notesSlide" Target="../notesSlides/notesSlide10.xml"/><Relationship Id="rId16" Type="http://schemas.openxmlformats.org/officeDocument/2006/relationships/image" Target="../media/image73.svg"/><Relationship Id="rId1" Type="http://schemas.openxmlformats.org/officeDocument/2006/relationships/slideLayout" Target="../slideLayouts/slideLayout48.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png"/><Relationship Id="rId15" Type="http://schemas.openxmlformats.org/officeDocument/2006/relationships/image" Target="../media/image72.png"/><Relationship Id="rId10" Type="http://schemas.openxmlformats.org/officeDocument/2006/relationships/image" Target="../media/image68.png"/><Relationship Id="rId19" Type="http://schemas.openxmlformats.org/officeDocument/2006/relationships/image" Target="../media/image76.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hyperlink" Target="https://dembra.no/n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1.xml"/><Relationship Id="rId1" Type="http://schemas.openxmlformats.org/officeDocument/2006/relationships/slideLayout" Target="../slideLayouts/slideLayout48.xml"/><Relationship Id="rId5" Type="http://schemas.openxmlformats.org/officeDocument/2006/relationships/image" Target="../media/image94.jpeg"/><Relationship Id="rId4" Type="http://schemas.openxmlformats.org/officeDocument/2006/relationships/image" Target="../media/image93.jpeg"/></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48.xml"/><Relationship Id="rId5" Type="http://schemas.openxmlformats.org/officeDocument/2006/relationships/image" Target="../media/image101.png"/><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channel/UCy4nu2lUt7-Z6eMn3Zw5q0w/videos" TargetMode="External"/><Relationship Id="rId13" Type="http://schemas.openxmlformats.org/officeDocument/2006/relationships/hyperlink" Target="http://www.datatilsynet.no/" TargetMode="External"/><Relationship Id="rId3" Type="http://schemas.openxmlformats.org/officeDocument/2006/relationships/hyperlink" Target="https://www.uis.no/nb/skole-hjem-samarbeid-hva-kan-foreldrene-gjore" TargetMode="External"/><Relationship Id="rId7" Type="http://schemas.openxmlformats.org/officeDocument/2006/relationships/hyperlink" Target="https://www.blakors.no/ressursbank/snakkommobbing-ressursen/" TargetMode="External"/><Relationship Id="rId12" Type="http://schemas.openxmlformats.org/officeDocument/2006/relationships/hyperlink" Target="http://www.barnevakten.no/" TargetMode="External"/><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openxmlformats.org/officeDocument/2006/relationships/hyperlink" Target="https://bufdir.no/Foreldrehverdag/Skolebarn/" TargetMode="External"/><Relationship Id="rId11" Type="http://schemas.openxmlformats.org/officeDocument/2006/relationships/hyperlink" Target="http://www.medietilsynet.no/" TargetMode="External"/><Relationship Id="rId5" Type="http://schemas.openxmlformats.org/officeDocument/2006/relationships/hyperlink" Target="https://www.udir.no/laring-og-trivsel/skolemiljo/" TargetMode="External"/><Relationship Id="rId10" Type="http://schemas.openxmlformats.org/officeDocument/2006/relationships/hyperlink" Target="https://www.medietilsynet.no/digitale-medier/barn-og-medier/" TargetMode="External"/><Relationship Id="rId4" Type="http://schemas.openxmlformats.org/officeDocument/2006/relationships/hyperlink" Target="https://foreldreutvalgene.no/fug/" TargetMode="External"/><Relationship Id="rId9" Type="http://schemas.openxmlformats.org/officeDocument/2006/relationships/hyperlink" Target="https://vfb.no/ressursside-mot-mobbing/" TargetMode="External"/><Relationship Id="rId14" Type="http://schemas.openxmlformats.org/officeDocument/2006/relationships/hyperlink" Target="https://www.blakors.no/fagside/gaming-og-dataspill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rogfk.no/"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hyperlink" Target="https://www.facebook.com/mobbeombudrogalan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video" Target="https://www.youtube.com/embed/Np5WgDTFHVY?feature=oembed" TargetMode="External"/><Relationship Id="rId5" Type="http://schemas.openxmlformats.org/officeDocument/2006/relationships/hyperlink" Target="https://www.youtube.com/watch?v=Np5WgDTFHVY" TargetMode="Externa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5FA402-D296-648E-D51D-85FCD976E806}"/>
              </a:ext>
            </a:extLst>
          </p:cNvPr>
          <p:cNvSpPr>
            <a:spLocks noGrp="1"/>
          </p:cNvSpPr>
          <p:nvPr>
            <p:ph type="title" idx="4294967295"/>
          </p:nvPr>
        </p:nvSpPr>
        <p:spPr>
          <a:xfrm>
            <a:off x="0" y="56739"/>
            <a:ext cx="9144000" cy="1076325"/>
          </a:xfrm>
        </p:spPr>
        <p:txBody>
          <a:bodyPr>
            <a:normAutofit/>
          </a:bodyPr>
          <a:lstStyle/>
          <a:p>
            <a:pPr algn="ctr"/>
            <a:r>
              <a:rPr lang="nb-NO" sz="3600" i="1">
                <a:solidFill>
                  <a:srgbClr val="79909C"/>
                </a:solidFill>
              </a:rPr>
              <a:t>Trygt og godt – på skolen og i fritida</a:t>
            </a:r>
            <a:endParaRPr lang="nb-NO" sz="3600">
              <a:solidFill>
                <a:srgbClr val="79909C"/>
              </a:solidFill>
            </a:endParaRPr>
          </a:p>
        </p:txBody>
      </p:sp>
      <p:sp>
        <p:nvSpPr>
          <p:cNvPr id="3" name="TekstSylinder 2">
            <a:extLst>
              <a:ext uri="{FF2B5EF4-FFF2-40B4-BE49-F238E27FC236}">
                <a16:creationId xmlns:a16="http://schemas.microsoft.com/office/drawing/2014/main" id="{9D654C51-98D9-2BF0-E961-57A9A0E087B0}"/>
              </a:ext>
            </a:extLst>
          </p:cNvPr>
          <p:cNvSpPr txBox="1"/>
          <p:nvPr/>
        </p:nvSpPr>
        <p:spPr>
          <a:xfrm>
            <a:off x="1" y="1133064"/>
            <a:ext cx="9143998" cy="515526"/>
          </a:xfrm>
          <a:prstGeom prst="rect">
            <a:avLst/>
          </a:prstGeom>
          <a:noFill/>
        </p:spPr>
        <p:txBody>
          <a:bodyPr wrap="square" rtlCol="0">
            <a:spAutoFit/>
          </a:bodyPr>
          <a:lstStyle/>
          <a:p>
            <a:pPr algn="ctr"/>
            <a:r>
              <a:rPr lang="nb-NO" sz="1400" i="1" dirty="0">
                <a:solidFill>
                  <a:srgbClr val="79909C"/>
                </a:solidFill>
              </a:rPr>
              <a:t>Foreldremøte Sjernarøy, 20.februar 2025</a:t>
            </a:r>
            <a:endParaRPr lang="nb-NO" i="1" dirty="0">
              <a:solidFill>
                <a:srgbClr val="79909C"/>
              </a:solidFill>
            </a:endParaRPr>
          </a:p>
          <a:p>
            <a:pPr algn="ctr"/>
            <a:endParaRPr lang="nb-NO" dirty="0">
              <a:solidFill>
                <a:srgbClr val="79909C"/>
              </a:solidFill>
            </a:endParaRPr>
          </a:p>
        </p:txBody>
      </p:sp>
      <p:pic>
        <p:nvPicPr>
          <p:cNvPr id="5" name="Bilde 4" descr="Elever som løper inn på skolen">
            <a:extLst>
              <a:ext uri="{FF2B5EF4-FFF2-40B4-BE49-F238E27FC236}">
                <a16:creationId xmlns:a16="http://schemas.microsoft.com/office/drawing/2014/main" id="{1C17EBA5-0947-5BAE-871A-AFC02ED461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640" y="1533045"/>
            <a:ext cx="9439275" cy="3028082"/>
          </a:xfrm>
          <a:prstGeom prst="rect">
            <a:avLst/>
          </a:prstGeom>
        </p:spPr>
      </p:pic>
      <p:sp>
        <p:nvSpPr>
          <p:cNvPr id="6" name="TekstSylinder 5">
            <a:extLst>
              <a:ext uri="{FF2B5EF4-FFF2-40B4-BE49-F238E27FC236}">
                <a16:creationId xmlns:a16="http://schemas.microsoft.com/office/drawing/2014/main" id="{2826CEED-581F-E284-C188-CBA98ED866B5}"/>
              </a:ext>
            </a:extLst>
          </p:cNvPr>
          <p:cNvSpPr txBox="1"/>
          <p:nvPr/>
        </p:nvSpPr>
        <p:spPr>
          <a:xfrm>
            <a:off x="0" y="4599399"/>
            <a:ext cx="9143999" cy="307777"/>
          </a:xfrm>
          <a:prstGeom prst="rect">
            <a:avLst/>
          </a:prstGeom>
          <a:noFill/>
        </p:spPr>
        <p:txBody>
          <a:bodyPr wrap="square" rtlCol="0">
            <a:spAutoFit/>
          </a:bodyPr>
          <a:lstStyle/>
          <a:p>
            <a:pPr algn="ctr"/>
            <a:r>
              <a:rPr lang="nb-NO" sz="1400">
                <a:solidFill>
                  <a:srgbClr val="79909C"/>
                </a:solidFill>
              </a:rPr>
              <a:t>Marit Nygård Roth, mobbeombud</a:t>
            </a:r>
            <a:endParaRPr lang="nb-NO">
              <a:solidFill>
                <a:srgbClr val="79909C"/>
              </a:solidFill>
            </a:endParaRPr>
          </a:p>
        </p:txBody>
      </p:sp>
      <p:sp>
        <p:nvSpPr>
          <p:cNvPr id="12" name="TekstSylinder 11">
            <a:extLst>
              <a:ext uri="{FF2B5EF4-FFF2-40B4-BE49-F238E27FC236}">
                <a16:creationId xmlns:a16="http://schemas.microsoft.com/office/drawing/2014/main" id="{05F0A035-7DC2-F741-8805-551F63072A78}"/>
              </a:ext>
            </a:extLst>
          </p:cNvPr>
          <p:cNvSpPr txBox="1"/>
          <p:nvPr/>
        </p:nvSpPr>
        <p:spPr>
          <a:xfrm>
            <a:off x="8354660" y="4234015"/>
            <a:ext cx="684803" cy="230832"/>
          </a:xfrm>
          <a:prstGeom prst="rect">
            <a:avLst/>
          </a:prstGeom>
          <a:noFill/>
        </p:spPr>
        <p:txBody>
          <a:bodyPr wrap="none" rtlCol="0">
            <a:spAutoFit/>
          </a:bodyPr>
          <a:lstStyle/>
          <a:p>
            <a:r>
              <a:rPr lang="nb-NO" sz="900">
                <a:solidFill>
                  <a:schemeClr val="bg1"/>
                </a:solidFill>
              </a:rPr>
              <a:t>Arkivbilde</a:t>
            </a:r>
          </a:p>
        </p:txBody>
      </p:sp>
    </p:spTree>
    <p:extLst>
      <p:ext uri="{BB962C8B-B14F-4D97-AF65-F5344CB8AC3E}">
        <p14:creationId xmlns:p14="http://schemas.microsoft.com/office/powerpoint/2010/main" val="125502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94BD3F2B-5E6E-644A-901B-00236322E675}"/>
              </a:ext>
            </a:extLst>
          </p:cNvPr>
          <p:cNvSpPr>
            <a:spLocks noGrp="1"/>
          </p:cNvSpPr>
          <p:nvPr>
            <p:ph type="title"/>
          </p:nvPr>
        </p:nvSpPr>
        <p:spPr>
          <a:xfrm>
            <a:off x="390112" y="175022"/>
            <a:ext cx="8357837" cy="1019174"/>
          </a:xfrm>
        </p:spPr>
        <p:txBody>
          <a:bodyPr vert="horz" lIns="68580" tIns="34290" rIns="68580" bIns="34290" rtlCol="0" anchor="b" anchorCtr="0">
            <a:noAutofit/>
          </a:bodyPr>
          <a:lstStyle/>
          <a:p>
            <a:pPr>
              <a:lnSpc>
                <a:spcPct val="100000"/>
              </a:lnSpc>
            </a:pPr>
            <a:r>
              <a:rPr lang="nb-NO" sz="2400" dirty="0"/>
              <a:t>Barn / ungdom bryr seg om hva foreldrene/foresatte mener</a:t>
            </a:r>
          </a:p>
        </p:txBody>
      </p:sp>
      <p:sp>
        <p:nvSpPr>
          <p:cNvPr id="4" name="TekstSylinder 3">
            <a:extLst>
              <a:ext uri="{FF2B5EF4-FFF2-40B4-BE49-F238E27FC236}">
                <a16:creationId xmlns:a16="http://schemas.microsoft.com/office/drawing/2014/main" id="{92C4F46A-6896-694C-B26D-CB364245BA2B}"/>
              </a:ext>
            </a:extLst>
          </p:cNvPr>
          <p:cNvSpPr txBox="1"/>
          <p:nvPr/>
        </p:nvSpPr>
        <p:spPr>
          <a:xfrm>
            <a:off x="1074821" y="2028279"/>
            <a:ext cx="4724413" cy="1338828"/>
          </a:xfrm>
          <a:prstGeom prst="rect">
            <a:avLst/>
          </a:prstGeom>
          <a:noFill/>
        </p:spPr>
        <p:txBody>
          <a:bodyPr wrap="square" rtlCol="0">
            <a:spAutoFit/>
          </a:bodyPr>
          <a:lstStyle/>
          <a:p>
            <a:pPr marL="285750" indent="-285750">
              <a:buFont typeface="Arial" panose="020B0604020202020204" pitchFamily="34" charset="0"/>
              <a:buChar char="•"/>
            </a:pPr>
            <a:r>
              <a:rPr lang="nb-NO" dirty="0"/>
              <a:t>Fornøyd med foreldre</a:t>
            </a:r>
          </a:p>
          <a:p>
            <a:pPr marL="285750" indent="-285750">
              <a:buFont typeface="Arial" panose="020B0604020202020204" pitchFamily="34" charset="0"/>
              <a:buChar char="•"/>
            </a:pPr>
            <a:r>
              <a:rPr lang="nb-NO" dirty="0"/>
              <a:t>Trygge i nærmiljøet</a:t>
            </a:r>
          </a:p>
          <a:p>
            <a:pPr marL="285750" indent="-285750">
              <a:buFont typeface="Arial" panose="020B0604020202020204" pitchFamily="34" charset="0"/>
              <a:buChar char="•"/>
            </a:pPr>
            <a:r>
              <a:rPr lang="nb-NO" dirty="0"/>
              <a:t>Trives på skolen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endParaRPr lang="nb-NO" dirty="0"/>
          </a:p>
        </p:txBody>
      </p:sp>
      <p:sp>
        <p:nvSpPr>
          <p:cNvPr id="5" name="TekstSylinder 4">
            <a:extLst>
              <a:ext uri="{FF2B5EF4-FFF2-40B4-BE49-F238E27FC236}">
                <a16:creationId xmlns:a16="http://schemas.microsoft.com/office/drawing/2014/main" id="{21D2D590-8D66-E34F-9CA6-61C423B2D60F}"/>
              </a:ext>
            </a:extLst>
          </p:cNvPr>
          <p:cNvSpPr txBox="1"/>
          <p:nvPr/>
        </p:nvSpPr>
        <p:spPr>
          <a:xfrm>
            <a:off x="358029" y="1618451"/>
            <a:ext cx="899605" cy="307777"/>
          </a:xfrm>
          <a:prstGeom prst="rect">
            <a:avLst/>
          </a:prstGeom>
          <a:noFill/>
        </p:spPr>
        <p:txBody>
          <a:bodyPr wrap="none" rtlCol="0">
            <a:spAutoFit/>
          </a:bodyPr>
          <a:lstStyle/>
          <a:p>
            <a:r>
              <a:rPr lang="nb-NO" sz="1400" b="1" dirty="0"/>
              <a:t>Ungdata</a:t>
            </a:r>
          </a:p>
        </p:txBody>
      </p:sp>
      <p:sp>
        <p:nvSpPr>
          <p:cNvPr id="9" name="TekstSylinder 8">
            <a:extLst>
              <a:ext uri="{FF2B5EF4-FFF2-40B4-BE49-F238E27FC236}">
                <a16:creationId xmlns:a16="http://schemas.microsoft.com/office/drawing/2014/main" id="{3A849663-3D6A-EA41-A861-5E5F66B1450B}"/>
              </a:ext>
            </a:extLst>
          </p:cNvPr>
          <p:cNvSpPr txBox="1"/>
          <p:nvPr/>
        </p:nvSpPr>
        <p:spPr>
          <a:xfrm>
            <a:off x="438492" y="1796985"/>
            <a:ext cx="633507" cy="1015663"/>
          </a:xfrm>
          <a:prstGeom prst="rect">
            <a:avLst/>
          </a:prstGeom>
          <a:noFill/>
        </p:spPr>
        <p:txBody>
          <a:bodyPr wrap="none" rtlCol="0">
            <a:spAutoFit/>
          </a:bodyPr>
          <a:lstStyle/>
          <a:p>
            <a:r>
              <a:rPr lang="nb-NO" sz="6000">
                <a:ln>
                  <a:solidFill>
                    <a:srgbClr val="79909C"/>
                  </a:solidFill>
                </a:ln>
                <a:solidFill>
                  <a:srgbClr val="79909C"/>
                </a:solidFill>
              </a:rPr>
              <a:t>+</a:t>
            </a:r>
          </a:p>
        </p:txBody>
      </p:sp>
      <p:sp>
        <p:nvSpPr>
          <p:cNvPr id="10" name="TekstSylinder 9">
            <a:extLst>
              <a:ext uri="{FF2B5EF4-FFF2-40B4-BE49-F238E27FC236}">
                <a16:creationId xmlns:a16="http://schemas.microsoft.com/office/drawing/2014/main" id="{EA19B7EA-21B0-4C45-AE4D-C966AA5152A9}"/>
              </a:ext>
            </a:extLst>
          </p:cNvPr>
          <p:cNvSpPr txBox="1"/>
          <p:nvPr/>
        </p:nvSpPr>
        <p:spPr>
          <a:xfrm>
            <a:off x="465744" y="2678907"/>
            <a:ext cx="606256" cy="1015663"/>
          </a:xfrm>
          <a:prstGeom prst="rect">
            <a:avLst/>
          </a:prstGeom>
          <a:noFill/>
        </p:spPr>
        <p:txBody>
          <a:bodyPr wrap="none" rtlCol="0">
            <a:spAutoFit/>
          </a:bodyPr>
          <a:lstStyle/>
          <a:p>
            <a:r>
              <a:rPr lang="nb-NO" sz="6000">
                <a:ln>
                  <a:solidFill>
                    <a:srgbClr val="C9808C"/>
                  </a:solidFill>
                </a:ln>
                <a:solidFill>
                  <a:srgbClr val="C9808C"/>
                </a:solidFill>
              </a:rPr>
              <a:t>÷</a:t>
            </a:r>
          </a:p>
        </p:txBody>
      </p:sp>
      <p:sp>
        <p:nvSpPr>
          <p:cNvPr id="12" name="TekstSylinder 11">
            <a:extLst>
              <a:ext uri="{FF2B5EF4-FFF2-40B4-BE49-F238E27FC236}">
                <a16:creationId xmlns:a16="http://schemas.microsoft.com/office/drawing/2014/main" id="{6D669869-E422-5941-BA1A-FA66AC2744E2}"/>
              </a:ext>
            </a:extLst>
          </p:cNvPr>
          <p:cNvSpPr txBox="1"/>
          <p:nvPr/>
        </p:nvSpPr>
        <p:spPr>
          <a:xfrm>
            <a:off x="1074820" y="2945113"/>
            <a:ext cx="4203577" cy="507831"/>
          </a:xfrm>
          <a:prstGeom prst="rect">
            <a:avLst/>
          </a:prstGeom>
          <a:noFill/>
        </p:spPr>
        <p:txBody>
          <a:bodyPr wrap="square">
            <a:spAutoFit/>
          </a:bodyPr>
          <a:lstStyle/>
          <a:p>
            <a:pPr marL="285750" indent="-285750">
              <a:buFont typeface="Arial" panose="020B0604020202020204" pitchFamily="34" charset="0"/>
              <a:buChar char="•"/>
            </a:pPr>
            <a:r>
              <a:rPr lang="nb-NO" dirty="0"/>
              <a:t>Mobbing</a:t>
            </a:r>
          </a:p>
          <a:p>
            <a:pPr marL="285750" indent="-285750">
              <a:buFont typeface="Arial" panose="020B0604020202020204" pitchFamily="34" charset="0"/>
              <a:buChar char="•"/>
            </a:pPr>
            <a:r>
              <a:rPr lang="nb-NO" dirty="0"/>
              <a:t>Ensomhet</a:t>
            </a:r>
          </a:p>
        </p:txBody>
      </p:sp>
      <p:sp>
        <p:nvSpPr>
          <p:cNvPr id="2" name="TekstSylinder 1">
            <a:extLst>
              <a:ext uri="{FF2B5EF4-FFF2-40B4-BE49-F238E27FC236}">
                <a16:creationId xmlns:a16="http://schemas.microsoft.com/office/drawing/2014/main" id="{42FDEA32-F80A-8F49-84BA-7E500845264D}"/>
              </a:ext>
            </a:extLst>
          </p:cNvPr>
          <p:cNvSpPr txBox="1"/>
          <p:nvPr/>
        </p:nvSpPr>
        <p:spPr>
          <a:xfrm>
            <a:off x="5837772" y="4160461"/>
            <a:ext cx="928459" cy="230832"/>
          </a:xfrm>
          <a:prstGeom prst="rect">
            <a:avLst/>
          </a:prstGeom>
          <a:noFill/>
        </p:spPr>
        <p:txBody>
          <a:bodyPr wrap="none" rtlCol="0">
            <a:spAutoFit/>
          </a:bodyPr>
          <a:lstStyle/>
          <a:p>
            <a:r>
              <a:rPr lang="nb-NO" sz="900"/>
              <a:t>Ill: </a:t>
            </a:r>
            <a:r>
              <a:rPr lang="nb-NO" sz="900" err="1"/>
              <a:t>Ungdata.no</a:t>
            </a:r>
            <a:endParaRPr lang="nb-NO" sz="900"/>
          </a:p>
        </p:txBody>
      </p:sp>
      <p:pic>
        <p:nvPicPr>
          <p:cNvPr id="7" name="Bilde 6" descr="Et bilde som inneholder Menneskeansikt, klær, person, smil&#10;&#10;Automatisk generert beskrivelse">
            <a:extLst>
              <a:ext uri="{FF2B5EF4-FFF2-40B4-BE49-F238E27FC236}">
                <a16:creationId xmlns:a16="http://schemas.microsoft.com/office/drawing/2014/main" id="{9C61607F-4E35-C987-D3A8-34203E85D2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8397" y="1670899"/>
            <a:ext cx="2161031" cy="2390603"/>
          </a:xfrm>
          <a:prstGeom prst="rect">
            <a:avLst/>
          </a:prstGeom>
        </p:spPr>
      </p:pic>
    </p:spTree>
    <p:extLst>
      <p:ext uri="{BB962C8B-B14F-4D97-AF65-F5344CB8AC3E}">
        <p14:creationId xmlns:p14="http://schemas.microsoft.com/office/powerpoint/2010/main" val="307050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A1F91-1241-1F79-3374-CE3A9440CCBA}"/>
              </a:ext>
            </a:extLst>
          </p:cNvPr>
          <p:cNvSpPr>
            <a:spLocks noGrp="1"/>
          </p:cNvSpPr>
          <p:nvPr>
            <p:ph type="title"/>
          </p:nvPr>
        </p:nvSpPr>
        <p:spPr/>
        <p:txBody>
          <a:bodyPr/>
          <a:lstStyle/>
          <a:p>
            <a:r>
              <a:rPr lang="nb-NO"/>
              <a:t>Medier</a:t>
            </a:r>
          </a:p>
        </p:txBody>
      </p:sp>
      <p:pic>
        <p:nvPicPr>
          <p:cNvPr id="6" name="Plassholder for innhold 5" descr="Et bilde som inneholder tekst, person&#10;&#10;Automatisk generert beskrivelse">
            <a:extLst>
              <a:ext uri="{FF2B5EF4-FFF2-40B4-BE49-F238E27FC236}">
                <a16:creationId xmlns:a16="http://schemas.microsoft.com/office/drawing/2014/main" id="{2ADA4A71-3F27-44A6-AB23-4DDD7273F6F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46004" y="1503179"/>
            <a:ext cx="2047067" cy="2808288"/>
          </a:xfrm>
        </p:spPr>
      </p:pic>
      <p:sp>
        <p:nvSpPr>
          <p:cNvPr id="4" name="Plassholder for innhold 3">
            <a:extLst>
              <a:ext uri="{FF2B5EF4-FFF2-40B4-BE49-F238E27FC236}">
                <a16:creationId xmlns:a16="http://schemas.microsoft.com/office/drawing/2014/main" id="{892490C1-7DE5-C95D-CA4C-D03FC0EDFAC2}"/>
              </a:ext>
            </a:extLst>
          </p:cNvPr>
          <p:cNvSpPr>
            <a:spLocks noGrp="1"/>
          </p:cNvSpPr>
          <p:nvPr>
            <p:ph idx="13"/>
          </p:nvPr>
        </p:nvSpPr>
        <p:spPr>
          <a:xfrm>
            <a:off x="4307699" y="3063559"/>
            <a:ext cx="4071985" cy="1397949"/>
          </a:xfrm>
        </p:spPr>
        <p:txBody>
          <a:bodyPr/>
          <a:lstStyle/>
          <a:p>
            <a:pPr marL="0" indent="0">
              <a:buNone/>
            </a:pPr>
            <a:r>
              <a:rPr lang="nb-NO" b="1"/>
              <a:t>Utfordringer </a:t>
            </a:r>
          </a:p>
          <a:p>
            <a:r>
              <a:rPr lang="nb-NO"/>
              <a:t>Ulik kunnskap og ulike holdninger</a:t>
            </a:r>
          </a:p>
          <a:p>
            <a:r>
              <a:rPr lang="nb-NO"/>
              <a:t>Ulike råd fra myndighetene</a:t>
            </a:r>
          </a:p>
          <a:p>
            <a:r>
              <a:rPr lang="nb-NO"/>
              <a:t>Nettbrett / PC som del av elevhverdagen </a:t>
            </a:r>
          </a:p>
          <a:p>
            <a:endParaRPr lang="nb-NO"/>
          </a:p>
        </p:txBody>
      </p:sp>
      <p:sp>
        <p:nvSpPr>
          <p:cNvPr id="7" name="TekstSylinder 6">
            <a:extLst>
              <a:ext uri="{FF2B5EF4-FFF2-40B4-BE49-F238E27FC236}">
                <a16:creationId xmlns:a16="http://schemas.microsoft.com/office/drawing/2014/main" id="{483924B8-DB47-9A08-1773-361BE374B7D7}"/>
              </a:ext>
            </a:extLst>
          </p:cNvPr>
          <p:cNvSpPr txBox="1"/>
          <p:nvPr/>
        </p:nvSpPr>
        <p:spPr>
          <a:xfrm>
            <a:off x="1281501" y="4355734"/>
            <a:ext cx="1576072" cy="230832"/>
          </a:xfrm>
          <a:prstGeom prst="rect">
            <a:avLst/>
          </a:prstGeom>
          <a:noFill/>
        </p:spPr>
        <p:txBody>
          <a:bodyPr wrap="none" rtlCol="0">
            <a:spAutoFit/>
          </a:bodyPr>
          <a:lstStyle/>
          <a:p>
            <a:r>
              <a:rPr lang="nb-NO" sz="900"/>
              <a:t>Medietilsynet, februar 2023</a:t>
            </a:r>
          </a:p>
        </p:txBody>
      </p:sp>
      <p:sp>
        <p:nvSpPr>
          <p:cNvPr id="3" name="Alternativ prosess 2">
            <a:extLst>
              <a:ext uri="{FF2B5EF4-FFF2-40B4-BE49-F238E27FC236}">
                <a16:creationId xmlns:a16="http://schemas.microsoft.com/office/drawing/2014/main" id="{6BE04367-36A6-C84C-A9D6-DFB49C577C15}"/>
              </a:ext>
            </a:extLst>
          </p:cNvPr>
          <p:cNvSpPr/>
          <p:nvPr/>
        </p:nvSpPr>
        <p:spPr>
          <a:xfrm>
            <a:off x="4128344" y="1068189"/>
            <a:ext cx="3914989" cy="1844344"/>
          </a:xfrm>
          <a:prstGeom prst="flowChartAlternateProcess">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800" i="1">
                <a:solidFill>
                  <a:schemeClr val="bg1"/>
                </a:solidFill>
              </a:rPr>
              <a:t>«Frykten for barnets </a:t>
            </a:r>
            <a:r>
              <a:rPr lang="nb-NO" sz="1800" i="1" err="1">
                <a:solidFill>
                  <a:schemeClr val="bg1"/>
                </a:solidFill>
              </a:rPr>
              <a:t>utenforskap</a:t>
            </a:r>
            <a:r>
              <a:rPr lang="nb-NO" sz="1800" i="1">
                <a:solidFill>
                  <a:schemeClr val="bg1"/>
                </a:solidFill>
              </a:rPr>
              <a:t> ser ut til å være en hovedmotivasjon for at mange foreldre gir etter og tillater sosiale medier før barna har fylt 13 år.»</a:t>
            </a:r>
          </a:p>
        </p:txBody>
      </p:sp>
      <p:pic>
        <p:nvPicPr>
          <p:cNvPr id="8" name="Bilde 7">
            <a:extLst>
              <a:ext uri="{FF2B5EF4-FFF2-40B4-BE49-F238E27FC236}">
                <a16:creationId xmlns:a16="http://schemas.microsoft.com/office/drawing/2014/main" id="{E00E1F34-C0F8-5E4E-9AB2-35E67DBE01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0105" y="1385101"/>
            <a:ext cx="1078239" cy="1186649"/>
          </a:xfrm>
          <a:prstGeom prst="rect">
            <a:avLst/>
          </a:prstGeom>
        </p:spPr>
      </p:pic>
    </p:spTree>
    <p:extLst>
      <p:ext uri="{BB962C8B-B14F-4D97-AF65-F5344CB8AC3E}">
        <p14:creationId xmlns:p14="http://schemas.microsoft.com/office/powerpoint/2010/main" val="200984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5377EE-EE51-7690-86B5-1EE5FABAA866}"/>
              </a:ext>
            </a:extLst>
          </p:cNvPr>
          <p:cNvSpPr>
            <a:spLocks noGrp="1"/>
          </p:cNvSpPr>
          <p:nvPr>
            <p:ph type="title"/>
          </p:nvPr>
        </p:nvSpPr>
        <p:spPr/>
        <p:txBody>
          <a:bodyPr/>
          <a:lstStyle/>
          <a:p>
            <a:r>
              <a:rPr lang="nb-NO" dirty="0"/>
              <a:t>Hverdagen</a:t>
            </a:r>
          </a:p>
        </p:txBody>
      </p:sp>
      <p:sp>
        <p:nvSpPr>
          <p:cNvPr id="5" name="Plassholder for innhold 4">
            <a:extLst>
              <a:ext uri="{FF2B5EF4-FFF2-40B4-BE49-F238E27FC236}">
                <a16:creationId xmlns:a16="http://schemas.microsoft.com/office/drawing/2014/main" id="{BF529D86-605A-A33F-7BBE-0420EA1F50B8}"/>
              </a:ext>
            </a:extLst>
          </p:cNvPr>
          <p:cNvSpPr>
            <a:spLocks noGrp="1"/>
          </p:cNvSpPr>
          <p:nvPr>
            <p:ph idx="1"/>
          </p:nvPr>
        </p:nvSpPr>
        <p:spPr/>
        <p:txBody>
          <a:bodyPr/>
          <a:lstStyle/>
          <a:p>
            <a:r>
              <a:rPr lang="nb-NO" dirty="0"/>
              <a:t>Tilgang – hva, når, hvordan</a:t>
            </a:r>
          </a:p>
          <a:p>
            <a:r>
              <a:rPr lang="nb-NO" dirty="0"/>
              <a:t>Aldersgrenser</a:t>
            </a:r>
          </a:p>
          <a:p>
            <a:r>
              <a:rPr lang="nb-NO" dirty="0"/>
              <a:t>Innhold </a:t>
            </a:r>
          </a:p>
          <a:p>
            <a:r>
              <a:rPr lang="nb-NO" dirty="0"/>
              <a:t>Sosialt</a:t>
            </a:r>
          </a:p>
          <a:p>
            <a:r>
              <a:rPr lang="nb-NO" dirty="0"/>
              <a:t>Risiko </a:t>
            </a:r>
          </a:p>
          <a:p>
            <a:r>
              <a:rPr lang="nb-NO" dirty="0"/>
              <a:t>Skade </a:t>
            </a:r>
          </a:p>
          <a:p>
            <a:pPr marL="0" indent="0">
              <a:buNone/>
            </a:pPr>
            <a:endParaRPr lang="nb-NO" dirty="0"/>
          </a:p>
          <a:p>
            <a:r>
              <a:rPr lang="nb-NO" dirty="0"/>
              <a:t>Vår bruk og vår kompetanse</a:t>
            </a:r>
          </a:p>
        </p:txBody>
      </p:sp>
      <p:pic>
        <p:nvPicPr>
          <p:cNvPr id="9" name="Plassholder for innhold 8" descr="Et bilde som inneholder Font, symbol, Grafikk, tekst&#10;&#10;Automatisk generert beskrivelse">
            <a:extLst>
              <a:ext uri="{FF2B5EF4-FFF2-40B4-BE49-F238E27FC236}">
                <a16:creationId xmlns:a16="http://schemas.microsoft.com/office/drawing/2014/main" id="{058764C3-9DD8-0900-593E-06E9FA23FBB2}"/>
              </a:ext>
            </a:extLst>
          </p:cNvPr>
          <p:cNvPicPr>
            <a:picLocks noGrp="1" noChangeAspect="1"/>
          </p:cNvPicPr>
          <p:nvPr>
            <p:ph idx="13"/>
          </p:nvPr>
        </p:nvPicPr>
        <p:blipFill>
          <a:blip r:embed="rId2">
            <a:extLst>
              <a:ext uri="{28A0092B-C50C-407E-A947-70E740481C1C}">
                <a14:useLocalDpi xmlns:a14="http://schemas.microsoft.com/office/drawing/2010/main"/>
              </a:ext>
            </a:extLst>
          </a:blip>
          <a:stretch>
            <a:fillRect/>
          </a:stretch>
        </p:blipFill>
        <p:spPr>
          <a:xfrm>
            <a:off x="5688663" y="2301015"/>
            <a:ext cx="2048161" cy="943107"/>
          </a:xfrm>
        </p:spPr>
      </p:pic>
      <p:pic>
        <p:nvPicPr>
          <p:cNvPr id="6" name="Bilde 5" descr="Et bilde som inneholder Menneskeansikt, person, klær, tekst&#10;&#10;Automatisk generert beskrivelse">
            <a:extLst>
              <a:ext uri="{FF2B5EF4-FFF2-40B4-BE49-F238E27FC236}">
                <a16:creationId xmlns:a16="http://schemas.microsoft.com/office/drawing/2014/main" id="{D695B3BE-3190-8096-FEDC-24D8141FAE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967" y="1281766"/>
            <a:ext cx="3897510" cy="3155878"/>
          </a:xfrm>
          <a:prstGeom prst="rect">
            <a:avLst/>
          </a:prstGeom>
        </p:spPr>
      </p:pic>
      <p:pic>
        <p:nvPicPr>
          <p:cNvPr id="11" name="Bilde 10" descr="Et bilde som inneholder Font, logo, Grafikk, tekst&#10;&#10;Automatisk generert beskrivelse">
            <a:extLst>
              <a:ext uri="{FF2B5EF4-FFF2-40B4-BE49-F238E27FC236}">
                <a16:creationId xmlns:a16="http://schemas.microsoft.com/office/drawing/2014/main" id="{9D9CFC21-D3F8-0C5C-2F92-F7B91196F5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58777" y="3583284"/>
            <a:ext cx="1484275" cy="784268"/>
          </a:xfrm>
          <a:prstGeom prst="rect">
            <a:avLst/>
          </a:prstGeom>
        </p:spPr>
      </p:pic>
      <p:pic>
        <p:nvPicPr>
          <p:cNvPr id="13" name="Bilde 12" descr="Et bilde som inneholder tekst, skjermbilde, logo, sirkel&#10;&#10;Automatisk generert beskrivelse">
            <a:extLst>
              <a:ext uri="{FF2B5EF4-FFF2-40B4-BE49-F238E27FC236}">
                <a16:creationId xmlns:a16="http://schemas.microsoft.com/office/drawing/2014/main" id="{8A4766E2-5111-3C38-3A19-C32E38F089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7143" y="2373276"/>
            <a:ext cx="1908824" cy="990752"/>
          </a:xfrm>
          <a:prstGeom prst="rect">
            <a:avLst/>
          </a:prstGeom>
        </p:spPr>
      </p:pic>
      <p:pic>
        <p:nvPicPr>
          <p:cNvPr id="17" name="Bilde 16" descr="Et bilde som inneholder person, klær, skjermbilde, Menneskeansikt&#10;&#10;Automatisk generert beskrivelse">
            <a:extLst>
              <a:ext uri="{FF2B5EF4-FFF2-40B4-BE49-F238E27FC236}">
                <a16:creationId xmlns:a16="http://schemas.microsoft.com/office/drawing/2014/main" id="{5B9DDA05-FD99-4D75-FA83-E8172186FA4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753751" y="258910"/>
            <a:ext cx="1766786" cy="777117"/>
          </a:xfrm>
          <a:prstGeom prst="rect">
            <a:avLst/>
          </a:prstGeom>
        </p:spPr>
      </p:pic>
      <p:pic>
        <p:nvPicPr>
          <p:cNvPr id="19" name="Bilde 18" descr="Et bilde som inneholder tekst, skjermbilde, Menneskeansikt&#10;&#10;Automatisk generert beskrivelse">
            <a:extLst>
              <a:ext uri="{FF2B5EF4-FFF2-40B4-BE49-F238E27FC236}">
                <a16:creationId xmlns:a16="http://schemas.microsoft.com/office/drawing/2014/main" id="{846C207A-5C4A-BAEB-9E17-4C973F5226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5967" y="316443"/>
            <a:ext cx="1736530" cy="662052"/>
          </a:xfrm>
          <a:prstGeom prst="rect">
            <a:avLst/>
          </a:prstGeom>
        </p:spPr>
      </p:pic>
      <p:pic>
        <p:nvPicPr>
          <p:cNvPr id="21" name="Bilde 20" descr="Et bilde som inneholder Font, typografi, design&#10;&#10;Automatisk generert beskrivelse">
            <a:extLst>
              <a:ext uri="{FF2B5EF4-FFF2-40B4-BE49-F238E27FC236}">
                <a16:creationId xmlns:a16="http://schemas.microsoft.com/office/drawing/2014/main" id="{1665A5ED-1035-F039-E8F4-0C498CD1BC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4716" y="1840991"/>
            <a:ext cx="1267599" cy="449422"/>
          </a:xfrm>
          <a:prstGeom prst="rect">
            <a:avLst/>
          </a:prstGeom>
        </p:spPr>
      </p:pic>
      <p:pic>
        <p:nvPicPr>
          <p:cNvPr id="23" name="Bilde 22" descr="Et bilde som inneholder Font, tekst, Elektrisk blå, Grafikk&#10;&#10;Automatisk generert beskrivelse">
            <a:extLst>
              <a:ext uri="{FF2B5EF4-FFF2-40B4-BE49-F238E27FC236}">
                <a16:creationId xmlns:a16="http://schemas.microsoft.com/office/drawing/2014/main" id="{E8CF8E95-C410-B4C8-3E31-3602DB098CA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546380" y="3975418"/>
            <a:ext cx="2181529" cy="571580"/>
          </a:xfrm>
          <a:prstGeom prst="rect">
            <a:avLst/>
          </a:prstGeom>
        </p:spPr>
      </p:pic>
    </p:spTree>
    <p:extLst>
      <p:ext uri="{BB962C8B-B14F-4D97-AF65-F5344CB8AC3E}">
        <p14:creationId xmlns:p14="http://schemas.microsoft.com/office/powerpoint/2010/main" val="328713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50BB04-F8EB-FE45-8945-593286391659}"/>
              </a:ext>
            </a:extLst>
          </p:cNvPr>
          <p:cNvSpPr>
            <a:spLocks noGrp="1"/>
          </p:cNvSpPr>
          <p:nvPr>
            <p:ph type="title"/>
          </p:nvPr>
        </p:nvSpPr>
        <p:spPr>
          <a:xfrm>
            <a:off x="396050" y="350044"/>
            <a:ext cx="8352919" cy="767556"/>
          </a:xfrm>
        </p:spPr>
        <p:txBody>
          <a:bodyPr/>
          <a:lstStyle/>
          <a:p>
            <a:r>
              <a:rPr lang="nb-NO" b="1" dirty="0">
                <a:solidFill>
                  <a:srgbClr val="D3838F"/>
                </a:solidFill>
              </a:rPr>
              <a:t>Mangfold</a:t>
            </a:r>
            <a:endParaRPr lang="nb-NO" dirty="0">
              <a:solidFill>
                <a:srgbClr val="D3838F"/>
              </a:solidFill>
            </a:endParaRPr>
          </a:p>
        </p:txBody>
      </p:sp>
      <p:sp>
        <p:nvSpPr>
          <p:cNvPr id="31" name="TekstSylinder 30">
            <a:extLst>
              <a:ext uri="{FF2B5EF4-FFF2-40B4-BE49-F238E27FC236}">
                <a16:creationId xmlns:a16="http://schemas.microsoft.com/office/drawing/2014/main" id="{624E9712-9B22-EF49-8352-CA1AD3F96CEC}"/>
              </a:ext>
            </a:extLst>
          </p:cNvPr>
          <p:cNvSpPr txBox="1"/>
          <p:nvPr/>
        </p:nvSpPr>
        <p:spPr>
          <a:xfrm>
            <a:off x="127000" y="1524000"/>
            <a:ext cx="184731" cy="300082"/>
          </a:xfrm>
          <a:prstGeom prst="rect">
            <a:avLst/>
          </a:prstGeom>
          <a:noFill/>
        </p:spPr>
        <p:txBody>
          <a:bodyPr wrap="none" rtlCol="0">
            <a:spAutoFit/>
          </a:bodyPr>
          <a:lstStyle/>
          <a:p>
            <a:endParaRPr lang="nb-NO"/>
          </a:p>
        </p:txBody>
      </p:sp>
      <p:pic>
        <p:nvPicPr>
          <p:cNvPr id="7" name="Bilde 6">
            <a:extLst>
              <a:ext uri="{FF2B5EF4-FFF2-40B4-BE49-F238E27FC236}">
                <a16:creationId xmlns:a16="http://schemas.microsoft.com/office/drawing/2014/main" id="{A4CBDD84-1D0B-E846-9F31-A07B588BEC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0963" y="3459571"/>
            <a:ext cx="909460" cy="645249"/>
          </a:xfrm>
          <a:prstGeom prst="rect">
            <a:avLst/>
          </a:prstGeom>
        </p:spPr>
      </p:pic>
      <p:pic>
        <p:nvPicPr>
          <p:cNvPr id="9" name="Bilde 8" descr="Et bilde som inneholder tekst, mobil, telefon, speil&#10;&#10;Automatisk generert beskrivelse">
            <a:extLst>
              <a:ext uri="{FF2B5EF4-FFF2-40B4-BE49-F238E27FC236}">
                <a16:creationId xmlns:a16="http://schemas.microsoft.com/office/drawing/2014/main" id="{8E359A96-60F5-DF44-84A5-7E11CC316F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7556" y="583574"/>
            <a:ext cx="1573631" cy="1664068"/>
          </a:xfrm>
          <a:prstGeom prst="rect">
            <a:avLst/>
          </a:prstGeom>
        </p:spPr>
      </p:pic>
      <p:pic>
        <p:nvPicPr>
          <p:cNvPr id="13" name="Bilde 12" descr="Et bilde som inneholder tekst&#10;&#10;Automatisk generert beskrivelse">
            <a:extLst>
              <a:ext uri="{FF2B5EF4-FFF2-40B4-BE49-F238E27FC236}">
                <a16:creationId xmlns:a16="http://schemas.microsoft.com/office/drawing/2014/main" id="{AA666450-17F4-D04F-A033-909FD4BDA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1297" y="2606210"/>
            <a:ext cx="2249890" cy="517089"/>
          </a:xfrm>
          <a:prstGeom prst="rect">
            <a:avLst/>
          </a:prstGeom>
        </p:spPr>
      </p:pic>
      <p:pic>
        <p:nvPicPr>
          <p:cNvPr id="15" name="Bilde 14">
            <a:extLst>
              <a:ext uri="{FF2B5EF4-FFF2-40B4-BE49-F238E27FC236}">
                <a16:creationId xmlns:a16="http://schemas.microsoft.com/office/drawing/2014/main" id="{CAF960B9-3DF9-8740-8D41-C2932608A2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1546" y="3258492"/>
            <a:ext cx="850458" cy="1047406"/>
          </a:xfrm>
          <a:prstGeom prst="rect">
            <a:avLst/>
          </a:prstGeom>
        </p:spPr>
      </p:pic>
      <p:pic>
        <p:nvPicPr>
          <p:cNvPr id="17" name="Bilde 16">
            <a:extLst>
              <a:ext uri="{FF2B5EF4-FFF2-40B4-BE49-F238E27FC236}">
                <a16:creationId xmlns:a16="http://schemas.microsoft.com/office/drawing/2014/main" id="{7DD80A2E-4C15-DD46-AE7E-5BF49AA1E1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464" y="1725726"/>
            <a:ext cx="3369376" cy="1904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kstSylinder 18">
            <a:extLst>
              <a:ext uri="{FF2B5EF4-FFF2-40B4-BE49-F238E27FC236}">
                <a16:creationId xmlns:a16="http://schemas.microsoft.com/office/drawing/2014/main" id="{055DDDA0-0D7E-DF40-99CB-973266F41ED4}"/>
              </a:ext>
            </a:extLst>
          </p:cNvPr>
          <p:cNvSpPr txBox="1"/>
          <p:nvPr/>
        </p:nvSpPr>
        <p:spPr>
          <a:xfrm>
            <a:off x="2597859" y="2571750"/>
            <a:ext cx="1470751" cy="276999"/>
          </a:xfrm>
          <a:prstGeom prst="rect">
            <a:avLst/>
          </a:prstGeom>
          <a:noFill/>
        </p:spPr>
        <p:txBody>
          <a:bodyPr wrap="square" rtlCol="0">
            <a:spAutoFit/>
          </a:bodyPr>
          <a:lstStyle/>
          <a:p>
            <a:r>
              <a:rPr lang="nb-NO" sz="1200" b="1" dirty="0"/>
              <a:t>Rogaland 18% </a:t>
            </a:r>
          </a:p>
        </p:txBody>
      </p:sp>
      <p:pic>
        <p:nvPicPr>
          <p:cNvPr id="16" name="Grafikk 15" descr="Mann med baby med heldekkende fyll">
            <a:extLst>
              <a:ext uri="{FF2B5EF4-FFF2-40B4-BE49-F238E27FC236}">
                <a16:creationId xmlns:a16="http://schemas.microsoft.com/office/drawing/2014/main" id="{CF4CD47D-0BD3-484C-A987-7E1353CAC7B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830976" y="733267"/>
            <a:ext cx="1007571" cy="1007571"/>
          </a:xfrm>
          <a:prstGeom prst="rect">
            <a:avLst/>
          </a:prstGeom>
        </p:spPr>
      </p:pic>
      <p:pic>
        <p:nvPicPr>
          <p:cNvPr id="23" name="Grafikk 22" descr="Familie med to barn med heldekkende fyll">
            <a:extLst>
              <a:ext uri="{FF2B5EF4-FFF2-40B4-BE49-F238E27FC236}">
                <a16:creationId xmlns:a16="http://schemas.microsoft.com/office/drawing/2014/main" id="{CBDA864D-0903-284A-BB85-385507FDED4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66702" y="156896"/>
            <a:ext cx="1153851" cy="1153851"/>
          </a:xfrm>
          <a:prstGeom prst="rect">
            <a:avLst/>
          </a:prstGeom>
        </p:spPr>
      </p:pic>
      <p:pic>
        <p:nvPicPr>
          <p:cNvPr id="27" name="Grafikk 26" descr="To kvinner med heldekkende fyll">
            <a:extLst>
              <a:ext uri="{FF2B5EF4-FFF2-40B4-BE49-F238E27FC236}">
                <a16:creationId xmlns:a16="http://schemas.microsoft.com/office/drawing/2014/main" id="{D8D9F993-C248-1D42-95F5-7639883B8EB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03863" y="1294838"/>
            <a:ext cx="850458" cy="850458"/>
          </a:xfrm>
          <a:prstGeom prst="rect">
            <a:avLst/>
          </a:prstGeom>
        </p:spPr>
      </p:pic>
      <p:sp>
        <p:nvSpPr>
          <p:cNvPr id="4" name="AutoShape 2" descr="Dembra Norge">
            <a:hlinkClick r:id="rId14" tooltip="Dembra logo - Tilbake til forsiden"/>
            <a:extLst>
              <a:ext uri="{FF2B5EF4-FFF2-40B4-BE49-F238E27FC236}">
                <a16:creationId xmlns:a16="http://schemas.microsoft.com/office/drawing/2014/main" id="{B9FE28A5-5672-0F9F-2A09-FE5D689869A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Dembra Norge">
            <a:extLst>
              <a:ext uri="{FF2B5EF4-FFF2-40B4-BE49-F238E27FC236}">
                <a16:creationId xmlns:a16="http://schemas.microsoft.com/office/drawing/2014/main" id="{6899DC18-D77F-ACF3-EA62-4527206C74BB}"/>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6" name="Grafikk 5" descr="Kredittkort med heldekkende fyll">
            <a:extLst>
              <a:ext uri="{FF2B5EF4-FFF2-40B4-BE49-F238E27FC236}">
                <a16:creationId xmlns:a16="http://schemas.microsoft.com/office/drawing/2014/main" id="{58A9EF47-990E-FFD5-B32A-D18FCE7EEC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806955">
            <a:off x="8122004" y="2773895"/>
            <a:ext cx="914400" cy="914400"/>
          </a:xfrm>
          <a:prstGeom prst="rect">
            <a:avLst/>
          </a:prstGeom>
        </p:spPr>
      </p:pic>
      <p:pic>
        <p:nvPicPr>
          <p:cNvPr id="11" name="Grafikk 10" descr="Penger kontur">
            <a:extLst>
              <a:ext uri="{FF2B5EF4-FFF2-40B4-BE49-F238E27FC236}">
                <a16:creationId xmlns:a16="http://schemas.microsoft.com/office/drawing/2014/main" id="{814AE87E-BC59-44DF-A922-7EAA6D1075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34654" y="3332276"/>
            <a:ext cx="914400" cy="914400"/>
          </a:xfrm>
          <a:prstGeom prst="rect">
            <a:avLst/>
          </a:prstGeom>
        </p:spPr>
      </p:pic>
      <p:pic>
        <p:nvPicPr>
          <p:cNvPr id="1026" name="Picture 2" descr="samisk flagg">
            <a:extLst>
              <a:ext uri="{FF2B5EF4-FFF2-40B4-BE49-F238E27FC236}">
                <a16:creationId xmlns:a16="http://schemas.microsoft.com/office/drawing/2014/main" id="{093049BB-12A7-E1F4-5000-05F3B08C7F57}"/>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248634" y="3480931"/>
            <a:ext cx="854666" cy="63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2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81125-7E4D-20C8-1811-788E15A14706}"/>
            </a:ext>
          </a:extLst>
        </p:cNvPr>
        <p:cNvGrpSpPr/>
        <p:nvPr/>
      </p:nvGrpSpPr>
      <p:grpSpPr>
        <a:xfrm>
          <a:off x="0" y="0"/>
          <a:ext cx="0" cy="0"/>
          <a:chOff x="0" y="0"/>
          <a:chExt cx="0" cy="0"/>
        </a:xfrm>
      </p:grpSpPr>
      <p:pic>
        <p:nvPicPr>
          <p:cNvPr id="5" name="Plassholder for innhold 4" descr="Et bilde som inneholder illustrasjon, design&#10;&#10;KI-generert innhold kan være feil.">
            <a:extLst>
              <a:ext uri="{FF2B5EF4-FFF2-40B4-BE49-F238E27FC236}">
                <a16:creationId xmlns:a16="http://schemas.microsoft.com/office/drawing/2014/main" id="{D5527292-ECC4-1659-4CA4-FA488DA198FD}"/>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p:blipFill>
        <p:spPr>
          <a:xfrm>
            <a:off x="1419429" y="200571"/>
            <a:ext cx="5794238" cy="3979862"/>
          </a:xfrm>
          <a:noFill/>
        </p:spPr>
      </p:pic>
      <p:sp>
        <p:nvSpPr>
          <p:cNvPr id="8" name="TekstSylinder 7">
            <a:extLst>
              <a:ext uri="{FF2B5EF4-FFF2-40B4-BE49-F238E27FC236}">
                <a16:creationId xmlns:a16="http://schemas.microsoft.com/office/drawing/2014/main" id="{316D473E-ED03-22D8-6EF5-37DB3BE5D741}"/>
              </a:ext>
            </a:extLst>
          </p:cNvPr>
          <p:cNvSpPr txBox="1"/>
          <p:nvPr/>
        </p:nvSpPr>
        <p:spPr>
          <a:xfrm>
            <a:off x="1419429" y="4140677"/>
            <a:ext cx="2583228" cy="400110"/>
          </a:xfrm>
          <a:prstGeom prst="rect">
            <a:avLst/>
          </a:prstGeom>
          <a:noFill/>
        </p:spPr>
        <p:txBody>
          <a:bodyPr wrap="square" rtlCol="0">
            <a:spAutoFit/>
          </a:bodyPr>
          <a:lstStyle/>
          <a:p>
            <a:pPr algn="ctr"/>
            <a:r>
              <a:rPr lang="nb-NO" sz="2000" dirty="0"/>
              <a:t>LIKHET</a:t>
            </a:r>
          </a:p>
        </p:txBody>
      </p:sp>
      <p:sp>
        <p:nvSpPr>
          <p:cNvPr id="9" name="TekstSylinder 8">
            <a:extLst>
              <a:ext uri="{FF2B5EF4-FFF2-40B4-BE49-F238E27FC236}">
                <a16:creationId xmlns:a16="http://schemas.microsoft.com/office/drawing/2014/main" id="{835D9CD1-BCE5-2C56-B7DF-7CD25564590B}"/>
              </a:ext>
            </a:extLst>
          </p:cNvPr>
          <p:cNvSpPr txBox="1"/>
          <p:nvPr/>
        </p:nvSpPr>
        <p:spPr>
          <a:xfrm>
            <a:off x="4761781" y="4140677"/>
            <a:ext cx="2281760" cy="400110"/>
          </a:xfrm>
          <a:prstGeom prst="rect">
            <a:avLst/>
          </a:prstGeom>
          <a:noFill/>
        </p:spPr>
        <p:txBody>
          <a:bodyPr wrap="square" rtlCol="0">
            <a:spAutoFit/>
          </a:bodyPr>
          <a:lstStyle/>
          <a:p>
            <a:pPr algn="ctr"/>
            <a:r>
              <a:rPr lang="nb-NO" sz="2000" dirty="0"/>
              <a:t>LIKEVERD</a:t>
            </a:r>
          </a:p>
        </p:txBody>
      </p:sp>
    </p:spTree>
    <p:extLst>
      <p:ext uri="{BB962C8B-B14F-4D97-AF65-F5344CB8AC3E}">
        <p14:creationId xmlns:p14="http://schemas.microsoft.com/office/powerpoint/2010/main" val="95351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9D2D7C-CF02-484C-987C-0C9E2BBA41C3}"/>
              </a:ext>
            </a:extLst>
          </p:cNvPr>
          <p:cNvSpPr>
            <a:spLocks noGrp="1"/>
          </p:cNvSpPr>
          <p:nvPr>
            <p:ph type="title"/>
          </p:nvPr>
        </p:nvSpPr>
        <p:spPr/>
        <p:txBody>
          <a:bodyPr/>
          <a:lstStyle/>
          <a:p>
            <a:r>
              <a:rPr lang="nb-NO" sz="2800"/>
              <a:t>Utvikling av hjernen</a:t>
            </a:r>
            <a:endParaRPr lang="nb-NO"/>
          </a:p>
        </p:txBody>
      </p:sp>
      <p:sp>
        <p:nvSpPr>
          <p:cNvPr id="3" name="Plassholder for innhold 2">
            <a:extLst>
              <a:ext uri="{FF2B5EF4-FFF2-40B4-BE49-F238E27FC236}">
                <a16:creationId xmlns:a16="http://schemas.microsoft.com/office/drawing/2014/main" id="{6BA587EB-EE75-C943-9048-1002FAE9EF44}"/>
              </a:ext>
            </a:extLst>
          </p:cNvPr>
          <p:cNvSpPr>
            <a:spLocks noGrp="1"/>
          </p:cNvSpPr>
          <p:nvPr>
            <p:ph idx="1"/>
          </p:nvPr>
        </p:nvSpPr>
        <p:spPr>
          <a:xfrm>
            <a:off x="396050" y="1369218"/>
            <a:ext cx="2982581" cy="2807303"/>
          </a:xfrm>
        </p:spPr>
        <p:txBody>
          <a:bodyPr/>
          <a:lstStyle/>
          <a:p>
            <a:r>
              <a:rPr lang="nb-NO" dirty="0"/>
              <a:t>Fysisk, emosjonelt og kognitivt – ulike kjennetegn ved ulik alder </a:t>
            </a:r>
            <a:br>
              <a:rPr lang="nb-NO" dirty="0"/>
            </a:br>
            <a:r>
              <a:rPr lang="nb-NO" dirty="0"/>
              <a:t>(husk individuelle forskjeller)</a:t>
            </a:r>
          </a:p>
          <a:p>
            <a:r>
              <a:rPr lang="nb-NO" dirty="0"/>
              <a:t>Lære å regulere følelser</a:t>
            </a:r>
          </a:p>
          <a:p>
            <a:r>
              <a:rPr lang="nb-NO" dirty="0"/>
              <a:t>Lære sosialt samspill</a:t>
            </a:r>
          </a:p>
          <a:p>
            <a:r>
              <a:rPr lang="nb-NO" dirty="0"/>
              <a:t>Lære å stole på seg selv</a:t>
            </a:r>
          </a:p>
          <a:p>
            <a:r>
              <a:rPr lang="nb-NO" dirty="0"/>
              <a:t>Lære fag</a:t>
            </a:r>
          </a:p>
          <a:p>
            <a:pPr marL="0" indent="0">
              <a:buNone/>
            </a:pPr>
            <a:endParaRPr lang="nb-NO" dirty="0"/>
          </a:p>
        </p:txBody>
      </p:sp>
      <p:sp>
        <p:nvSpPr>
          <p:cNvPr id="7" name="TekstSylinder 6">
            <a:extLst>
              <a:ext uri="{FF2B5EF4-FFF2-40B4-BE49-F238E27FC236}">
                <a16:creationId xmlns:a16="http://schemas.microsoft.com/office/drawing/2014/main" id="{045D5D64-FA90-4F40-AC76-258A179D6E7B}"/>
              </a:ext>
            </a:extLst>
          </p:cNvPr>
          <p:cNvSpPr txBox="1"/>
          <p:nvPr/>
        </p:nvSpPr>
        <p:spPr>
          <a:xfrm>
            <a:off x="6538178" y="3794735"/>
            <a:ext cx="1306768" cy="230832"/>
          </a:xfrm>
          <a:prstGeom prst="rect">
            <a:avLst/>
          </a:prstGeom>
          <a:noFill/>
        </p:spPr>
        <p:txBody>
          <a:bodyPr wrap="none" rtlCol="0">
            <a:spAutoFit/>
          </a:bodyPr>
          <a:lstStyle/>
          <a:p>
            <a:r>
              <a:rPr lang="nb-NO" sz="900" i="1" dirty="0" err="1"/>
              <a:t>Traumebehandling.no</a:t>
            </a:r>
            <a:endParaRPr lang="nb-NO" sz="900" i="1" dirty="0"/>
          </a:p>
        </p:txBody>
      </p:sp>
      <p:grpSp>
        <p:nvGrpSpPr>
          <p:cNvPr id="6" name="Gruppe 5">
            <a:extLst>
              <a:ext uri="{FF2B5EF4-FFF2-40B4-BE49-F238E27FC236}">
                <a16:creationId xmlns:a16="http://schemas.microsoft.com/office/drawing/2014/main" id="{FEC579AA-071C-9F4F-939C-0459D8D0B63F}"/>
              </a:ext>
            </a:extLst>
          </p:cNvPr>
          <p:cNvGrpSpPr/>
          <p:nvPr/>
        </p:nvGrpSpPr>
        <p:grpSpPr>
          <a:xfrm>
            <a:off x="3911116" y="659219"/>
            <a:ext cx="4450835" cy="3130744"/>
            <a:chOff x="5765368" y="1068189"/>
            <a:chExt cx="3670902" cy="2533700"/>
          </a:xfrm>
        </p:grpSpPr>
        <p:pic>
          <p:nvPicPr>
            <p:cNvPr id="16" name="Bilde 15">
              <a:extLst>
                <a:ext uri="{FF2B5EF4-FFF2-40B4-BE49-F238E27FC236}">
                  <a16:creationId xmlns:a16="http://schemas.microsoft.com/office/drawing/2014/main" id="{7154D3AA-F200-D644-A114-ADB6BD2533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5368" y="1068189"/>
              <a:ext cx="3355485" cy="2533700"/>
            </a:xfrm>
            <a:prstGeom prst="rect">
              <a:avLst/>
            </a:prstGeom>
          </p:spPr>
        </p:pic>
        <p:sp>
          <p:nvSpPr>
            <p:cNvPr id="4" name="TekstSylinder 3">
              <a:extLst>
                <a:ext uri="{FF2B5EF4-FFF2-40B4-BE49-F238E27FC236}">
                  <a16:creationId xmlns:a16="http://schemas.microsoft.com/office/drawing/2014/main" id="{C26986A3-1883-4240-9E58-DF29A227E56B}"/>
                </a:ext>
              </a:extLst>
            </p:cNvPr>
            <p:cNvSpPr txBox="1"/>
            <p:nvPr/>
          </p:nvSpPr>
          <p:spPr>
            <a:xfrm>
              <a:off x="8062719" y="2249250"/>
              <a:ext cx="1152494" cy="249083"/>
            </a:xfrm>
            <a:prstGeom prst="rect">
              <a:avLst/>
            </a:prstGeom>
            <a:noFill/>
          </p:spPr>
          <p:txBody>
            <a:bodyPr wrap="square" rtlCol="0">
              <a:spAutoFit/>
            </a:bodyPr>
            <a:lstStyle/>
            <a:p>
              <a:r>
                <a:rPr lang="nb-NO" sz="1400" dirty="0">
                  <a:solidFill>
                    <a:srgbClr val="D3838F"/>
                  </a:solidFill>
                </a:rPr>
                <a:t>Ved fødsel</a:t>
              </a:r>
            </a:p>
          </p:txBody>
        </p:sp>
        <p:sp>
          <p:nvSpPr>
            <p:cNvPr id="8" name="TekstSylinder 7">
              <a:extLst>
                <a:ext uri="{FF2B5EF4-FFF2-40B4-BE49-F238E27FC236}">
                  <a16:creationId xmlns:a16="http://schemas.microsoft.com/office/drawing/2014/main" id="{0F5EE8BD-BCFD-7943-AC00-CDC0AB53F600}"/>
                </a:ext>
              </a:extLst>
            </p:cNvPr>
            <p:cNvSpPr txBox="1"/>
            <p:nvPr/>
          </p:nvSpPr>
          <p:spPr>
            <a:xfrm>
              <a:off x="7981972" y="1725483"/>
              <a:ext cx="1454298" cy="249083"/>
            </a:xfrm>
            <a:prstGeom prst="rect">
              <a:avLst/>
            </a:prstGeom>
            <a:noFill/>
          </p:spPr>
          <p:txBody>
            <a:bodyPr wrap="square" rtlCol="0">
              <a:spAutoFit/>
            </a:bodyPr>
            <a:lstStyle/>
            <a:p>
              <a:r>
                <a:rPr lang="nb-NO" sz="1400" dirty="0">
                  <a:solidFill>
                    <a:srgbClr val="D3838F"/>
                  </a:solidFill>
                </a:rPr>
                <a:t>10-12 års alder</a:t>
              </a:r>
            </a:p>
          </p:txBody>
        </p:sp>
        <p:sp>
          <p:nvSpPr>
            <p:cNvPr id="9" name="TekstSylinder 8">
              <a:extLst>
                <a:ext uri="{FF2B5EF4-FFF2-40B4-BE49-F238E27FC236}">
                  <a16:creationId xmlns:a16="http://schemas.microsoft.com/office/drawing/2014/main" id="{8018146D-CB30-8347-8B6D-15CBB5326BAA}"/>
                </a:ext>
              </a:extLst>
            </p:cNvPr>
            <p:cNvSpPr txBox="1"/>
            <p:nvPr/>
          </p:nvSpPr>
          <p:spPr>
            <a:xfrm>
              <a:off x="7997953" y="1203502"/>
              <a:ext cx="1152494" cy="249083"/>
            </a:xfrm>
            <a:prstGeom prst="rect">
              <a:avLst/>
            </a:prstGeom>
            <a:noFill/>
          </p:spPr>
          <p:txBody>
            <a:bodyPr wrap="square" rtlCol="0">
              <a:spAutoFit/>
            </a:bodyPr>
            <a:lstStyle/>
            <a:p>
              <a:r>
                <a:rPr lang="nb-NO" sz="1400" dirty="0">
                  <a:solidFill>
                    <a:srgbClr val="D3838F"/>
                  </a:solidFill>
                </a:rPr>
                <a:t>25-års alder</a:t>
              </a:r>
            </a:p>
          </p:txBody>
        </p:sp>
      </p:grpSp>
      <p:pic>
        <p:nvPicPr>
          <p:cNvPr id="10" name="Bilde 9">
            <a:extLst>
              <a:ext uri="{FF2B5EF4-FFF2-40B4-BE49-F238E27FC236}">
                <a16:creationId xmlns:a16="http://schemas.microsoft.com/office/drawing/2014/main" id="{E8899301-8098-1D44-8BA4-851CFD6D04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182535">
            <a:off x="3601077" y="438185"/>
            <a:ext cx="855864" cy="941916"/>
          </a:xfrm>
          <a:prstGeom prst="rect">
            <a:avLst/>
          </a:prstGeom>
        </p:spPr>
      </p:pic>
    </p:spTree>
    <p:extLst>
      <p:ext uri="{BB962C8B-B14F-4D97-AF65-F5344CB8AC3E}">
        <p14:creationId xmlns:p14="http://schemas.microsoft.com/office/powerpoint/2010/main" val="2012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avrundede hjørner 19">
            <a:extLst>
              <a:ext uri="{FF2B5EF4-FFF2-40B4-BE49-F238E27FC236}">
                <a16:creationId xmlns:a16="http://schemas.microsoft.com/office/drawing/2014/main" id="{0F70BD62-C53D-0005-0934-D3E8E385C436}"/>
              </a:ext>
            </a:extLst>
          </p:cNvPr>
          <p:cNvSpPr/>
          <p:nvPr/>
        </p:nvSpPr>
        <p:spPr>
          <a:xfrm>
            <a:off x="4426526" y="1178851"/>
            <a:ext cx="4534801" cy="2095343"/>
          </a:xfrm>
          <a:prstGeom prst="round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avrundede hjørner 6">
            <a:extLst>
              <a:ext uri="{FF2B5EF4-FFF2-40B4-BE49-F238E27FC236}">
                <a16:creationId xmlns:a16="http://schemas.microsoft.com/office/drawing/2014/main" id="{D4851717-8A74-CFB0-782E-EE96CE8A8029}"/>
              </a:ext>
            </a:extLst>
          </p:cNvPr>
          <p:cNvSpPr/>
          <p:nvPr/>
        </p:nvSpPr>
        <p:spPr>
          <a:xfrm>
            <a:off x="182671" y="1190875"/>
            <a:ext cx="4243855" cy="2095343"/>
          </a:xfrm>
          <a:prstGeom prst="round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4">
            <a:extLst>
              <a:ext uri="{FF2B5EF4-FFF2-40B4-BE49-F238E27FC236}">
                <a16:creationId xmlns:a16="http://schemas.microsoft.com/office/drawing/2014/main" id="{FCE85746-A88C-4511-8CB4-E3D9BDF7A6BB}"/>
              </a:ext>
            </a:extLst>
          </p:cNvPr>
          <p:cNvSpPr>
            <a:spLocks noGrp="1"/>
          </p:cNvSpPr>
          <p:nvPr>
            <p:ph type="title"/>
          </p:nvPr>
        </p:nvSpPr>
        <p:spPr>
          <a:xfrm>
            <a:off x="0" y="1"/>
            <a:ext cx="9144000" cy="994172"/>
          </a:xfrm>
        </p:spPr>
        <p:txBody>
          <a:bodyPr/>
          <a:lstStyle/>
          <a:p>
            <a:pPr algn="ctr"/>
            <a:r>
              <a:rPr lang="nb-NO" dirty="0"/>
              <a:t>Fellesskapets to sider</a:t>
            </a:r>
          </a:p>
        </p:txBody>
      </p:sp>
      <p:sp>
        <p:nvSpPr>
          <p:cNvPr id="4" name="TekstSylinder 3">
            <a:extLst>
              <a:ext uri="{FF2B5EF4-FFF2-40B4-BE49-F238E27FC236}">
                <a16:creationId xmlns:a16="http://schemas.microsoft.com/office/drawing/2014/main" id="{CF4C4462-6042-2C8B-D13A-C30600ADC30B}"/>
              </a:ext>
            </a:extLst>
          </p:cNvPr>
          <p:cNvSpPr txBox="1"/>
          <p:nvPr/>
        </p:nvSpPr>
        <p:spPr>
          <a:xfrm>
            <a:off x="672873" y="1453233"/>
            <a:ext cx="3190853" cy="1546577"/>
          </a:xfrm>
          <a:prstGeom prst="rect">
            <a:avLst/>
          </a:prstGeom>
          <a:noFill/>
        </p:spPr>
        <p:txBody>
          <a:bodyPr wrap="square">
            <a:spAutoFit/>
          </a:bodyPr>
          <a:lstStyle/>
          <a:p>
            <a:pPr marL="0" indent="0">
              <a:buNone/>
            </a:pPr>
            <a:r>
              <a:rPr lang="nb-NO" b="1" dirty="0"/>
              <a:t>Trygghet og forutsigbarhet</a:t>
            </a:r>
            <a:br>
              <a:rPr lang="nb-NO" b="1" dirty="0"/>
            </a:br>
            <a:endParaRPr lang="nb-NO" b="1" dirty="0"/>
          </a:p>
          <a:p>
            <a:pPr marL="0" indent="0">
              <a:buNone/>
            </a:pPr>
            <a:r>
              <a:rPr lang="nb-NO" b="1" dirty="0"/>
              <a:t>Opplevelse av mening og mestring</a:t>
            </a:r>
            <a:br>
              <a:rPr lang="nb-NO" b="1" dirty="0"/>
            </a:br>
            <a:endParaRPr lang="nb-NO" b="1" dirty="0"/>
          </a:p>
          <a:p>
            <a:pPr marL="0" indent="0">
              <a:buNone/>
            </a:pPr>
            <a:r>
              <a:rPr lang="nb-NO" b="1" dirty="0"/>
              <a:t>Rom for mangfold og forskjellighet</a:t>
            </a:r>
          </a:p>
          <a:p>
            <a:pPr marL="0" indent="0">
              <a:buNone/>
            </a:pPr>
            <a:endParaRPr lang="nb-NO" b="1" dirty="0"/>
          </a:p>
          <a:p>
            <a:pPr marL="0" indent="0">
              <a:buNone/>
            </a:pPr>
            <a:r>
              <a:rPr lang="nb-NO" b="1" dirty="0"/>
              <a:t>Fremmer helse, læring og trivsel</a:t>
            </a:r>
          </a:p>
        </p:txBody>
      </p:sp>
      <p:sp>
        <p:nvSpPr>
          <p:cNvPr id="13" name="TekstSylinder 12">
            <a:extLst>
              <a:ext uri="{FF2B5EF4-FFF2-40B4-BE49-F238E27FC236}">
                <a16:creationId xmlns:a16="http://schemas.microsoft.com/office/drawing/2014/main" id="{4E03FD5A-9038-34D2-1E57-20E3669E5262}"/>
              </a:ext>
            </a:extLst>
          </p:cNvPr>
          <p:cNvSpPr txBox="1"/>
          <p:nvPr/>
        </p:nvSpPr>
        <p:spPr>
          <a:xfrm>
            <a:off x="4817101" y="1190875"/>
            <a:ext cx="4001694" cy="1962076"/>
          </a:xfrm>
          <a:prstGeom prst="rect">
            <a:avLst/>
          </a:prstGeom>
          <a:noFill/>
        </p:spPr>
        <p:txBody>
          <a:bodyPr wrap="square">
            <a:spAutoFit/>
          </a:bodyPr>
          <a:lstStyle/>
          <a:p>
            <a:pPr marL="0" indent="0">
              <a:buNone/>
            </a:pPr>
            <a:br>
              <a:rPr lang="nb-NO" dirty="0"/>
            </a:br>
            <a:r>
              <a:rPr lang="nb-NO" b="1" dirty="0"/>
              <a:t>Fellesskapet produserer utenforskap</a:t>
            </a:r>
            <a:br>
              <a:rPr lang="nb-NO" b="1" dirty="0"/>
            </a:br>
            <a:endParaRPr lang="nb-NO" b="1" dirty="0"/>
          </a:p>
          <a:p>
            <a:pPr marL="0" indent="0">
              <a:buNone/>
            </a:pPr>
            <a:r>
              <a:rPr lang="nb-NO" b="1" dirty="0"/>
              <a:t>Sosial eksklusjonsangst</a:t>
            </a:r>
            <a:br>
              <a:rPr lang="nb-NO" b="1" dirty="0"/>
            </a:br>
            <a:endParaRPr lang="nb-NO" b="1" dirty="0"/>
          </a:p>
          <a:p>
            <a:pPr marL="0" indent="0">
              <a:buNone/>
            </a:pPr>
            <a:r>
              <a:rPr lang="nb-NO" b="1" dirty="0"/>
              <a:t>«Oss og dem»</a:t>
            </a:r>
            <a:br>
              <a:rPr lang="nb-NO" b="1" dirty="0"/>
            </a:br>
            <a:endParaRPr lang="nb-NO" b="1" dirty="0"/>
          </a:p>
          <a:p>
            <a:pPr marL="0" indent="0">
              <a:buNone/>
            </a:pPr>
            <a:r>
              <a:rPr lang="nb-NO" b="1" dirty="0"/>
              <a:t>Bekrefter egen normalitet med å peke ut andre som avvikere</a:t>
            </a:r>
          </a:p>
        </p:txBody>
      </p:sp>
      <p:sp>
        <p:nvSpPr>
          <p:cNvPr id="16" name="TekstSylinder 15">
            <a:extLst>
              <a:ext uri="{FF2B5EF4-FFF2-40B4-BE49-F238E27FC236}">
                <a16:creationId xmlns:a16="http://schemas.microsoft.com/office/drawing/2014/main" id="{F2AD320B-C63D-63EF-A779-1CFFB7CCE72D}"/>
              </a:ext>
            </a:extLst>
          </p:cNvPr>
          <p:cNvSpPr txBox="1"/>
          <p:nvPr/>
        </p:nvSpPr>
        <p:spPr>
          <a:xfrm>
            <a:off x="933363" y="3832096"/>
            <a:ext cx="2596824" cy="523220"/>
          </a:xfrm>
          <a:prstGeom prst="rect">
            <a:avLst/>
          </a:prstGeom>
          <a:noFill/>
        </p:spPr>
        <p:txBody>
          <a:bodyPr wrap="square">
            <a:spAutoFit/>
          </a:bodyPr>
          <a:lstStyle/>
          <a:p>
            <a:pPr algn="ctr"/>
            <a:r>
              <a:rPr lang="nb-NO" sz="1400" b="1" dirty="0"/>
              <a:t>Motgift mot krenkelser, mobbing og utenforskap</a:t>
            </a:r>
          </a:p>
        </p:txBody>
      </p:sp>
      <p:sp>
        <p:nvSpPr>
          <p:cNvPr id="17" name="Snakkeboble: rektangel med avrundede hjørner 16">
            <a:extLst>
              <a:ext uri="{FF2B5EF4-FFF2-40B4-BE49-F238E27FC236}">
                <a16:creationId xmlns:a16="http://schemas.microsoft.com/office/drawing/2014/main" id="{F2B141B5-7997-959B-57B3-E479A97DA634}"/>
              </a:ext>
            </a:extLst>
          </p:cNvPr>
          <p:cNvSpPr/>
          <p:nvPr/>
        </p:nvSpPr>
        <p:spPr>
          <a:xfrm rot="10800000" flipH="1">
            <a:off x="788731" y="3735674"/>
            <a:ext cx="3074995" cy="716065"/>
          </a:xfrm>
          <a:prstGeom prst="wedgeRoundRectCallout">
            <a:avLst>
              <a:gd name="adj1" fmla="val -2923"/>
              <a:gd name="adj2" fmla="val 109716"/>
              <a:gd name="adj3" fmla="val 16667"/>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Snakkeboble: rektangel med avrundede hjørner 20">
            <a:extLst>
              <a:ext uri="{FF2B5EF4-FFF2-40B4-BE49-F238E27FC236}">
                <a16:creationId xmlns:a16="http://schemas.microsoft.com/office/drawing/2014/main" id="{59B87D2F-20E4-23E7-09AF-497E20218809}"/>
              </a:ext>
            </a:extLst>
          </p:cNvPr>
          <p:cNvSpPr/>
          <p:nvPr/>
        </p:nvSpPr>
        <p:spPr>
          <a:xfrm rot="10800000">
            <a:off x="4963906" y="3735674"/>
            <a:ext cx="3074995" cy="716063"/>
          </a:xfrm>
          <a:prstGeom prst="wedgeRoundRectCallout">
            <a:avLst>
              <a:gd name="adj1" fmla="val -2923"/>
              <a:gd name="adj2" fmla="val 109716"/>
              <a:gd name="adj3" fmla="val 16667"/>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rgbClr val="C00000"/>
                </a:solidFill>
              </a:ln>
            </a:endParaRPr>
          </a:p>
        </p:txBody>
      </p:sp>
      <p:sp>
        <p:nvSpPr>
          <p:cNvPr id="23" name="TekstSylinder 22">
            <a:extLst>
              <a:ext uri="{FF2B5EF4-FFF2-40B4-BE49-F238E27FC236}">
                <a16:creationId xmlns:a16="http://schemas.microsoft.com/office/drawing/2014/main" id="{8DF1FE07-0B90-74E6-0ACB-59F4836EEC2C}"/>
              </a:ext>
            </a:extLst>
          </p:cNvPr>
          <p:cNvSpPr txBox="1"/>
          <p:nvPr/>
        </p:nvSpPr>
        <p:spPr>
          <a:xfrm>
            <a:off x="4963905" y="3832096"/>
            <a:ext cx="3337300" cy="523220"/>
          </a:xfrm>
          <a:prstGeom prst="rect">
            <a:avLst/>
          </a:prstGeom>
          <a:noFill/>
        </p:spPr>
        <p:txBody>
          <a:bodyPr wrap="square">
            <a:spAutoFit/>
          </a:bodyPr>
          <a:lstStyle/>
          <a:p>
            <a:pPr algn="ctr"/>
            <a:r>
              <a:rPr lang="nb-NO" sz="1400" b="1" dirty="0"/>
              <a:t>Skaper krenkelser, </a:t>
            </a:r>
          </a:p>
          <a:p>
            <a:pPr algn="ctr"/>
            <a:r>
              <a:rPr lang="nb-NO" sz="1400" b="1" dirty="0"/>
              <a:t>mobbing og utenforskap</a:t>
            </a:r>
            <a:endParaRPr lang="nb-NO" b="1" dirty="0">
              <a:solidFill>
                <a:srgbClr val="C00000"/>
              </a:solidFill>
            </a:endParaRPr>
          </a:p>
        </p:txBody>
      </p:sp>
      <p:sp>
        <p:nvSpPr>
          <p:cNvPr id="3" name="TekstSylinder 2">
            <a:extLst>
              <a:ext uri="{FF2B5EF4-FFF2-40B4-BE49-F238E27FC236}">
                <a16:creationId xmlns:a16="http://schemas.microsoft.com/office/drawing/2014/main" id="{0D16CB0A-B3FD-AF60-2153-FAD5E4CC7BF4}"/>
              </a:ext>
            </a:extLst>
          </p:cNvPr>
          <p:cNvSpPr txBox="1"/>
          <p:nvPr/>
        </p:nvSpPr>
        <p:spPr>
          <a:xfrm>
            <a:off x="7426229" y="3333762"/>
            <a:ext cx="1749951" cy="300082"/>
          </a:xfrm>
          <a:prstGeom prst="rect">
            <a:avLst/>
          </a:prstGeom>
          <a:noFill/>
        </p:spPr>
        <p:txBody>
          <a:bodyPr wrap="square">
            <a:spAutoFit/>
          </a:bodyPr>
          <a:lstStyle/>
          <a:p>
            <a:r>
              <a:rPr lang="nb-NO" b="0" i="0" dirty="0" err="1">
                <a:solidFill>
                  <a:srgbClr val="474747"/>
                </a:solidFill>
                <a:effectLst/>
                <a:latin typeface="Zen Kaku Gothic Antique"/>
              </a:rPr>
              <a:t>omnimodellen.no</a:t>
            </a:r>
            <a:endParaRPr lang="nb-NO" dirty="0"/>
          </a:p>
        </p:txBody>
      </p:sp>
    </p:spTree>
    <p:extLst>
      <p:ext uri="{BB962C8B-B14F-4D97-AF65-F5344CB8AC3E}">
        <p14:creationId xmlns:p14="http://schemas.microsoft.com/office/powerpoint/2010/main" val="166424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D81E-EEC3-91A8-13B6-CDB6D45DDA7E}"/>
            </a:ext>
          </a:extLst>
        </p:cNvPr>
        <p:cNvGrpSpPr/>
        <p:nvPr/>
      </p:nvGrpSpPr>
      <p:grpSpPr>
        <a:xfrm>
          <a:off x="0" y="0"/>
          <a:ext cx="0" cy="0"/>
          <a:chOff x="0" y="0"/>
          <a:chExt cx="0" cy="0"/>
        </a:xfrm>
      </p:grpSpPr>
      <p:grpSp>
        <p:nvGrpSpPr>
          <p:cNvPr id="19" name="Gruppe 18">
            <a:extLst>
              <a:ext uri="{FF2B5EF4-FFF2-40B4-BE49-F238E27FC236}">
                <a16:creationId xmlns:a16="http://schemas.microsoft.com/office/drawing/2014/main" id="{5C644709-1E76-6843-F958-EC0E4C6592AD}"/>
              </a:ext>
            </a:extLst>
          </p:cNvPr>
          <p:cNvGrpSpPr/>
          <p:nvPr/>
        </p:nvGrpSpPr>
        <p:grpSpPr>
          <a:xfrm>
            <a:off x="2559751" y="461129"/>
            <a:ext cx="5749390" cy="3973255"/>
            <a:chOff x="2559751" y="461129"/>
            <a:chExt cx="5749390" cy="3973255"/>
          </a:xfrm>
        </p:grpSpPr>
        <p:pic>
          <p:nvPicPr>
            <p:cNvPr id="10" name="Bilde 9">
              <a:extLst>
                <a:ext uri="{FF2B5EF4-FFF2-40B4-BE49-F238E27FC236}">
                  <a16:creationId xmlns:a16="http://schemas.microsoft.com/office/drawing/2014/main" id="{3D3C247F-6818-A99C-BB56-9F71C231B9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9751" y="3905389"/>
              <a:ext cx="5749390" cy="528995"/>
            </a:xfrm>
            <a:prstGeom prst="rect">
              <a:avLst/>
            </a:prstGeom>
          </p:spPr>
        </p:pic>
        <p:pic>
          <p:nvPicPr>
            <p:cNvPr id="11" name="Bilde 10">
              <a:extLst>
                <a:ext uri="{FF2B5EF4-FFF2-40B4-BE49-F238E27FC236}">
                  <a16:creationId xmlns:a16="http://schemas.microsoft.com/office/drawing/2014/main" id="{B9B74A50-4575-692B-3345-C1359FFF64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59751" y="3326757"/>
              <a:ext cx="5749390" cy="528995"/>
            </a:xfrm>
            <a:prstGeom prst="rect">
              <a:avLst/>
            </a:prstGeom>
          </p:spPr>
        </p:pic>
        <p:pic>
          <p:nvPicPr>
            <p:cNvPr id="12" name="Bilde 11">
              <a:extLst>
                <a:ext uri="{FF2B5EF4-FFF2-40B4-BE49-F238E27FC236}">
                  <a16:creationId xmlns:a16="http://schemas.microsoft.com/office/drawing/2014/main" id="{B212A86A-11BF-7A70-FC53-D01EB3408F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9751" y="2761004"/>
              <a:ext cx="5749390" cy="528995"/>
            </a:xfrm>
            <a:prstGeom prst="rect">
              <a:avLst/>
            </a:prstGeom>
          </p:spPr>
        </p:pic>
        <p:pic>
          <p:nvPicPr>
            <p:cNvPr id="13" name="Bilde 12">
              <a:extLst>
                <a:ext uri="{FF2B5EF4-FFF2-40B4-BE49-F238E27FC236}">
                  <a16:creationId xmlns:a16="http://schemas.microsoft.com/office/drawing/2014/main" id="{3C545A82-594A-7E12-9600-28512B313D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59751" y="2169493"/>
              <a:ext cx="5749390" cy="528995"/>
            </a:xfrm>
            <a:prstGeom prst="rect">
              <a:avLst/>
            </a:prstGeom>
          </p:spPr>
        </p:pic>
        <p:pic>
          <p:nvPicPr>
            <p:cNvPr id="14" name="Bilde 13">
              <a:extLst>
                <a:ext uri="{FF2B5EF4-FFF2-40B4-BE49-F238E27FC236}">
                  <a16:creationId xmlns:a16="http://schemas.microsoft.com/office/drawing/2014/main" id="{42B8448E-AC6F-C0A9-5A5B-5D67E00AC46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59751" y="1629498"/>
              <a:ext cx="5749390" cy="528995"/>
            </a:xfrm>
            <a:prstGeom prst="rect">
              <a:avLst/>
            </a:prstGeom>
          </p:spPr>
        </p:pic>
        <p:pic>
          <p:nvPicPr>
            <p:cNvPr id="15" name="Bilde 14">
              <a:extLst>
                <a:ext uri="{FF2B5EF4-FFF2-40B4-BE49-F238E27FC236}">
                  <a16:creationId xmlns:a16="http://schemas.microsoft.com/office/drawing/2014/main" id="{FCB4ACD0-94C4-E52E-08E8-F906EFD5AD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59751" y="1025108"/>
              <a:ext cx="5749390" cy="528996"/>
            </a:xfrm>
            <a:prstGeom prst="rect">
              <a:avLst/>
            </a:prstGeom>
          </p:spPr>
        </p:pic>
        <p:pic>
          <p:nvPicPr>
            <p:cNvPr id="16" name="Bilde 15">
              <a:extLst>
                <a:ext uri="{FF2B5EF4-FFF2-40B4-BE49-F238E27FC236}">
                  <a16:creationId xmlns:a16="http://schemas.microsoft.com/office/drawing/2014/main" id="{7F8A7573-340A-1FB4-7E53-612D133F60F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59751" y="461129"/>
              <a:ext cx="5749390" cy="540100"/>
            </a:xfrm>
            <a:prstGeom prst="rect">
              <a:avLst/>
            </a:prstGeom>
          </p:spPr>
        </p:pic>
      </p:grpSp>
      <p:sp>
        <p:nvSpPr>
          <p:cNvPr id="5" name="Tittel 4">
            <a:extLst>
              <a:ext uri="{FF2B5EF4-FFF2-40B4-BE49-F238E27FC236}">
                <a16:creationId xmlns:a16="http://schemas.microsoft.com/office/drawing/2014/main" id="{E870FCED-E6B9-C789-A19B-A36A52004572}"/>
              </a:ext>
            </a:extLst>
          </p:cNvPr>
          <p:cNvSpPr>
            <a:spLocks noGrp="1"/>
          </p:cNvSpPr>
          <p:nvPr>
            <p:ph type="title"/>
          </p:nvPr>
        </p:nvSpPr>
        <p:spPr/>
        <p:txBody>
          <a:bodyPr/>
          <a:lstStyle/>
          <a:p>
            <a:r>
              <a:rPr lang="nb-NO" dirty="0"/>
              <a:t>Fra trygt til utrygt</a:t>
            </a:r>
          </a:p>
        </p:txBody>
      </p:sp>
      <p:sp>
        <p:nvSpPr>
          <p:cNvPr id="3" name="TekstSylinder 2">
            <a:extLst>
              <a:ext uri="{FF2B5EF4-FFF2-40B4-BE49-F238E27FC236}">
                <a16:creationId xmlns:a16="http://schemas.microsoft.com/office/drawing/2014/main" id="{F9134F2F-1598-559B-5064-06DA8F307047}"/>
              </a:ext>
            </a:extLst>
          </p:cNvPr>
          <p:cNvSpPr txBox="1"/>
          <p:nvPr/>
        </p:nvSpPr>
        <p:spPr>
          <a:xfrm>
            <a:off x="306337" y="1387236"/>
            <a:ext cx="1462644" cy="600164"/>
          </a:xfrm>
          <a:prstGeom prst="rect">
            <a:avLst/>
          </a:prstGeom>
          <a:noFill/>
        </p:spPr>
        <p:txBody>
          <a:bodyPr wrap="square">
            <a:spAutoFit/>
          </a:bodyPr>
          <a:lstStyle/>
          <a:p>
            <a:r>
              <a:rPr lang="nb-NO" sz="1100" b="1" i="1" dirty="0">
                <a:solidFill>
                  <a:srgbClr val="474747"/>
                </a:solidFill>
                <a:effectLst/>
                <a:latin typeface="+mj-lt"/>
              </a:rPr>
              <a:t>Normer </a:t>
            </a:r>
            <a:r>
              <a:rPr lang="nb-NO" sz="1100" b="0" i="1" dirty="0">
                <a:solidFill>
                  <a:srgbClr val="474747"/>
                </a:solidFill>
                <a:effectLst/>
                <a:latin typeface="+mj-lt"/>
              </a:rPr>
              <a:t>er </a:t>
            </a:r>
          </a:p>
          <a:p>
            <a:r>
              <a:rPr lang="nb-NO" sz="1100" b="0" i="1" dirty="0">
                <a:solidFill>
                  <a:srgbClr val="474747"/>
                </a:solidFill>
                <a:effectLst/>
                <a:latin typeface="+mj-lt"/>
              </a:rPr>
              <a:t>uskrevne regler </a:t>
            </a:r>
          </a:p>
          <a:p>
            <a:r>
              <a:rPr lang="nb-NO" sz="1100" b="0" i="1" dirty="0">
                <a:solidFill>
                  <a:srgbClr val="474747"/>
                </a:solidFill>
                <a:effectLst/>
                <a:latin typeface="+mj-lt"/>
              </a:rPr>
              <a:t>for handling</a:t>
            </a:r>
            <a:endParaRPr lang="nb-NO" sz="1100" i="1" dirty="0">
              <a:latin typeface="+mj-lt"/>
            </a:endParaRPr>
          </a:p>
        </p:txBody>
      </p:sp>
      <p:sp>
        <p:nvSpPr>
          <p:cNvPr id="2" name="TekstSylinder 1">
            <a:extLst>
              <a:ext uri="{FF2B5EF4-FFF2-40B4-BE49-F238E27FC236}">
                <a16:creationId xmlns:a16="http://schemas.microsoft.com/office/drawing/2014/main" id="{5A836FBA-856B-5D96-82C6-ACE92F1EF7F4}"/>
              </a:ext>
            </a:extLst>
          </p:cNvPr>
          <p:cNvSpPr txBox="1"/>
          <p:nvPr/>
        </p:nvSpPr>
        <p:spPr>
          <a:xfrm>
            <a:off x="4664804" y="3488156"/>
            <a:ext cx="1485900" cy="261610"/>
          </a:xfrm>
          <a:prstGeom prst="rect">
            <a:avLst/>
          </a:prstGeom>
          <a:noFill/>
        </p:spPr>
        <p:txBody>
          <a:bodyPr wrap="square">
            <a:spAutoFit/>
          </a:bodyPr>
          <a:lstStyle/>
          <a:p>
            <a:pPr lvl="0" algn="r"/>
            <a:r>
              <a:rPr lang="nb-NO" sz="1100" b="1" i="1" dirty="0"/>
              <a:t>«Teste grenser»</a:t>
            </a:r>
            <a:endParaRPr lang="nb-NO" sz="1100" b="1" i="1" dirty="0">
              <a:solidFill>
                <a:schemeClr val="tx1"/>
              </a:solidFill>
            </a:endParaRPr>
          </a:p>
        </p:txBody>
      </p:sp>
      <p:sp>
        <p:nvSpPr>
          <p:cNvPr id="6" name="TekstSylinder 5">
            <a:extLst>
              <a:ext uri="{FF2B5EF4-FFF2-40B4-BE49-F238E27FC236}">
                <a16:creationId xmlns:a16="http://schemas.microsoft.com/office/drawing/2014/main" id="{66DEAF31-F469-A99E-0F5D-A9D1157A7780}"/>
              </a:ext>
            </a:extLst>
          </p:cNvPr>
          <p:cNvSpPr txBox="1"/>
          <p:nvPr/>
        </p:nvSpPr>
        <p:spPr>
          <a:xfrm>
            <a:off x="6154910" y="2891557"/>
            <a:ext cx="1485900" cy="261610"/>
          </a:xfrm>
          <a:prstGeom prst="rect">
            <a:avLst/>
          </a:prstGeom>
          <a:noFill/>
        </p:spPr>
        <p:txBody>
          <a:bodyPr wrap="square">
            <a:spAutoFit/>
          </a:bodyPr>
          <a:lstStyle/>
          <a:p>
            <a:pPr lvl="0" algn="r"/>
            <a:r>
              <a:rPr lang="nb-NO" sz="1100" b="1" i="1" dirty="0"/>
              <a:t>Utrygt miljø</a:t>
            </a:r>
            <a:endParaRPr lang="nb-NO" sz="1100" b="1" i="1" dirty="0">
              <a:solidFill>
                <a:schemeClr val="tx1"/>
              </a:solidFill>
            </a:endParaRPr>
          </a:p>
        </p:txBody>
      </p:sp>
      <p:sp>
        <p:nvSpPr>
          <p:cNvPr id="4" name="TekstSylinder 3">
            <a:extLst>
              <a:ext uri="{FF2B5EF4-FFF2-40B4-BE49-F238E27FC236}">
                <a16:creationId xmlns:a16="http://schemas.microsoft.com/office/drawing/2014/main" id="{2E550466-3EBE-4046-BABB-4D3AC97274CF}"/>
              </a:ext>
            </a:extLst>
          </p:cNvPr>
          <p:cNvSpPr txBox="1"/>
          <p:nvPr/>
        </p:nvSpPr>
        <p:spPr>
          <a:xfrm>
            <a:off x="5678951" y="4047627"/>
            <a:ext cx="1485900" cy="261610"/>
          </a:xfrm>
          <a:prstGeom prst="rect">
            <a:avLst/>
          </a:prstGeom>
          <a:noFill/>
        </p:spPr>
        <p:txBody>
          <a:bodyPr wrap="square">
            <a:spAutoFit/>
          </a:bodyPr>
          <a:lstStyle/>
          <a:p>
            <a:pPr lvl="0" algn="r"/>
            <a:r>
              <a:rPr lang="nb-NO" sz="1100" b="1" i="1" dirty="0"/>
              <a:t>Alle trives i klassen</a:t>
            </a:r>
            <a:endParaRPr lang="nb-NO" sz="1100" b="1" i="1" dirty="0">
              <a:solidFill>
                <a:schemeClr val="tx1"/>
              </a:solidFill>
            </a:endParaRPr>
          </a:p>
        </p:txBody>
      </p:sp>
      <p:sp>
        <p:nvSpPr>
          <p:cNvPr id="7" name="TekstSylinder 6">
            <a:extLst>
              <a:ext uri="{FF2B5EF4-FFF2-40B4-BE49-F238E27FC236}">
                <a16:creationId xmlns:a16="http://schemas.microsoft.com/office/drawing/2014/main" id="{56172DB4-3DD6-015B-3E58-6B7A283CB94F}"/>
              </a:ext>
            </a:extLst>
          </p:cNvPr>
          <p:cNvSpPr txBox="1"/>
          <p:nvPr/>
        </p:nvSpPr>
        <p:spPr>
          <a:xfrm>
            <a:off x="332369" y="4168174"/>
            <a:ext cx="1436612" cy="300082"/>
          </a:xfrm>
          <a:prstGeom prst="rect">
            <a:avLst/>
          </a:prstGeom>
          <a:noFill/>
        </p:spPr>
        <p:txBody>
          <a:bodyPr wrap="none" rtlCol="0">
            <a:spAutoFit/>
          </a:bodyPr>
          <a:lstStyle/>
          <a:p>
            <a:r>
              <a:rPr lang="nb-NO" b="0" i="0" dirty="0" err="1">
                <a:solidFill>
                  <a:srgbClr val="474747"/>
                </a:solidFill>
                <a:effectLst/>
                <a:latin typeface="Zen Kaku Gothic Antique"/>
              </a:rPr>
              <a:t>omnimodellen.no</a:t>
            </a:r>
            <a:endParaRPr lang="nb-NO" dirty="0"/>
          </a:p>
        </p:txBody>
      </p:sp>
      <p:sp>
        <p:nvSpPr>
          <p:cNvPr id="8" name="TekstSylinder 7">
            <a:extLst>
              <a:ext uri="{FF2B5EF4-FFF2-40B4-BE49-F238E27FC236}">
                <a16:creationId xmlns:a16="http://schemas.microsoft.com/office/drawing/2014/main" id="{2385521E-DA82-D9D2-E337-152CE5D7D33D}"/>
              </a:ext>
            </a:extLst>
          </p:cNvPr>
          <p:cNvSpPr txBox="1"/>
          <p:nvPr/>
        </p:nvSpPr>
        <p:spPr>
          <a:xfrm>
            <a:off x="1434222" y="3437628"/>
            <a:ext cx="1328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dirty="0">
                <a:latin typeface="Gabriola"/>
                <a:cs typeface="Arial"/>
              </a:rPr>
              <a:t>"</a:t>
            </a:r>
            <a:r>
              <a:rPr lang="nb-NO" sz="1800" dirty="0">
                <a:latin typeface="Gabriola"/>
                <a:cs typeface="Arial"/>
              </a:rPr>
              <a:t>Bare kødda</a:t>
            </a:r>
            <a:r>
              <a:rPr lang="nb-NO" sz="1600" dirty="0">
                <a:latin typeface="Gabriola"/>
                <a:cs typeface="Arial"/>
              </a:rPr>
              <a:t>"</a:t>
            </a:r>
            <a:endParaRPr lang="nb-NO" sz="1600" dirty="0">
              <a:latin typeface="Gabriola"/>
            </a:endParaRPr>
          </a:p>
        </p:txBody>
      </p:sp>
      <p:sp>
        <p:nvSpPr>
          <p:cNvPr id="9" name="TekstSylinder 8">
            <a:extLst>
              <a:ext uri="{FF2B5EF4-FFF2-40B4-BE49-F238E27FC236}">
                <a16:creationId xmlns:a16="http://schemas.microsoft.com/office/drawing/2014/main" id="{E83AA1E3-7A7E-806C-2929-2C29D37138B8}"/>
              </a:ext>
            </a:extLst>
          </p:cNvPr>
          <p:cNvSpPr txBox="1"/>
          <p:nvPr/>
        </p:nvSpPr>
        <p:spPr>
          <a:xfrm>
            <a:off x="2191460" y="2258909"/>
            <a:ext cx="17216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800" dirty="0">
                <a:latin typeface="Gabriola"/>
                <a:cs typeface="Arial"/>
              </a:rPr>
              <a:t>"Du e </a:t>
            </a:r>
            <a:r>
              <a:rPr lang="nb-NO" sz="1800" err="1">
                <a:latin typeface="Gabriola"/>
                <a:cs typeface="Arial"/>
              </a:rPr>
              <a:t>ein</a:t>
            </a:r>
            <a:r>
              <a:rPr lang="nb-NO" sz="1800" dirty="0">
                <a:latin typeface="Gabriola"/>
                <a:cs typeface="Arial"/>
              </a:rPr>
              <a:t> </a:t>
            </a:r>
            <a:r>
              <a:rPr lang="nb-NO" sz="1800" err="1">
                <a:latin typeface="Gabriola"/>
                <a:cs typeface="Arial"/>
              </a:rPr>
              <a:t>snitch</a:t>
            </a:r>
            <a:r>
              <a:rPr lang="nb-NO" sz="1800" dirty="0">
                <a:latin typeface="Gabriola"/>
                <a:cs typeface="Arial"/>
              </a:rPr>
              <a:t>" </a:t>
            </a:r>
          </a:p>
        </p:txBody>
      </p:sp>
    </p:spTree>
    <p:extLst>
      <p:ext uri="{BB962C8B-B14F-4D97-AF65-F5344CB8AC3E}">
        <p14:creationId xmlns:p14="http://schemas.microsoft.com/office/powerpoint/2010/main" val="15031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7DFE7-8C69-E9D8-3702-63D709E73697}"/>
            </a:ext>
          </a:extLst>
        </p:cNvPr>
        <p:cNvGrpSpPr/>
        <p:nvPr/>
      </p:nvGrpSpPr>
      <p:grpSpPr>
        <a:xfrm>
          <a:off x="0" y="0"/>
          <a:ext cx="0" cy="0"/>
          <a:chOff x="0" y="0"/>
          <a:chExt cx="0" cy="0"/>
        </a:xfrm>
      </p:grpSpPr>
      <p:sp>
        <p:nvSpPr>
          <p:cNvPr id="11" name="Bildeforklaring formet som en sky 10">
            <a:extLst>
              <a:ext uri="{FF2B5EF4-FFF2-40B4-BE49-F238E27FC236}">
                <a16:creationId xmlns:a16="http://schemas.microsoft.com/office/drawing/2014/main" id="{FAB241D6-F856-E46E-FC71-030E55E2A641}"/>
              </a:ext>
            </a:extLst>
          </p:cNvPr>
          <p:cNvSpPr/>
          <p:nvPr/>
        </p:nvSpPr>
        <p:spPr>
          <a:xfrm flipH="1">
            <a:off x="1511261" y="377574"/>
            <a:ext cx="5046133" cy="3640667"/>
          </a:xfrm>
          <a:prstGeom prst="cloudCallout">
            <a:avLst/>
          </a:prstGeom>
          <a:solidFill>
            <a:srgbClr val="909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Hva er det vi voksne gjør som bidrar til inkludering?</a:t>
            </a:r>
          </a:p>
          <a:p>
            <a:pPr algn="ctr"/>
            <a:endParaRPr lang="nb-NO" dirty="0"/>
          </a:p>
        </p:txBody>
      </p:sp>
      <p:sp>
        <p:nvSpPr>
          <p:cNvPr id="12" name="TekstSylinder 11">
            <a:extLst>
              <a:ext uri="{FF2B5EF4-FFF2-40B4-BE49-F238E27FC236}">
                <a16:creationId xmlns:a16="http://schemas.microsoft.com/office/drawing/2014/main" id="{B77BC8E4-CAF3-A9AD-538A-1D923A15371D}"/>
              </a:ext>
            </a:extLst>
          </p:cNvPr>
          <p:cNvSpPr txBox="1"/>
          <p:nvPr/>
        </p:nvSpPr>
        <p:spPr>
          <a:xfrm>
            <a:off x="6302086" y="974065"/>
            <a:ext cx="2661306" cy="400110"/>
          </a:xfrm>
          <a:prstGeom prst="rect">
            <a:avLst/>
          </a:prstGeom>
          <a:noFill/>
        </p:spPr>
        <p:txBody>
          <a:bodyPr wrap="none" rtlCol="0">
            <a:spAutoFit/>
          </a:bodyPr>
          <a:lstStyle/>
          <a:p>
            <a:r>
              <a:rPr lang="nb-NO" sz="2000" b="1" dirty="0"/>
              <a:t>Summing 3 minutter</a:t>
            </a:r>
          </a:p>
        </p:txBody>
      </p:sp>
    </p:spTree>
    <p:extLst>
      <p:ext uri="{BB962C8B-B14F-4D97-AF65-F5344CB8AC3E}">
        <p14:creationId xmlns:p14="http://schemas.microsoft.com/office/powerpoint/2010/main" val="160303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ildeforklaring formet som en sky 10">
            <a:extLst>
              <a:ext uri="{FF2B5EF4-FFF2-40B4-BE49-F238E27FC236}">
                <a16:creationId xmlns:a16="http://schemas.microsoft.com/office/drawing/2014/main" id="{D0799690-1F88-B647-9F0D-E0967E90BCE4}"/>
              </a:ext>
            </a:extLst>
          </p:cNvPr>
          <p:cNvSpPr/>
          <p:nvPr/>
        </p:nvSpPr>
        <p:spPr>
          <a:xfrm>
            <a:off x="3420533" y="321733"/>
            <a:ext cx="5046133" cy="3640667"/>
          </a:xfrm>
          <a:prstGeom prst="cloudCallout">
            <a:avLst/>
          </a:prstGeom>
          <a:solidFill>
            <a:srgbClr val="C98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a:t>Hva er det vi voksne gjør som kan bidra til ekskludering?</a:t>
            </a:r>
          </a:p>
          <a:p>
            <a:pPr algn="ctr"/>
            <a:endParaRPr lang="nb-NO"/>
          </a:p>
        </p:txBody>
      </p:sp>
      <p:sp>
        <p:nvSpPr>
          <p:cNvPr id="12" name="TekstSylinder 11">
            <a:extLst>
              <a:ext uri="{FF2B5EF4-FFF2-40B4-BE49-F238E27FC236}">
                <a16:creationId xmlns:a16="http://schemas.microsoft.com/office/drawing/2014/main" id="{F56FD236-2D5C-2F49-AC6E-24B35AB47618}"/>
              </a:ext>
            </a:extLst>
          </p:cNvPr>
          <p:cNvSpPr txBox="1"/>
          <p:nvPr/>
        </p:nvSpPr>
        <p:spPr>
          <a:xfrm>
            <a:off x="287866" y="795868"/>
            <a:ext cx="2661306" cy="400110"/>
          </a:xfrm>
          <a:prstGeom prst="rect">
            <a:avLst/>
          </a:prstGeom>
          <a:noFill/>
        </p:spPr>
        <p:txBody>
          <a:bodyPr wrap="none" rtlCol="0">
            <a:spAutoFit/>
          </a:bodyPr>
          <a:lstStyle/>
          <a:p>
            <a:r>
              <a:rPr lang="nb-NO" sz="2000" b="1"/>
              <a:t>Summing 3 minutter</a:t>
            </a:r>
          </a:p>
        </p:txBody>
      </p:sp>
    </p:spTree>
    <p:extLst>
      <p:ext uri="{BB962C8B-B14F-4D97-AF65-F5344CB8AC3E}">
        <p14:creationId xmlns:p14="http://schemas.microsoft.com/office/powerpoint/2010/main" val="162583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A837093-3BC3-D045-BDC3-783D59352CAA}"/>
              </a:ext>
            </a:extLst>
          </p:cNvPr>
          <p:cNvSpPr txBox="1"/>
          <p:nvPr/>
        </p:nvSpPr>
        <p:spPr>
          <a:xfrm>
            <a:off x="3018062" y="1433036"/>
            <a:ext cx="3107876" cy="2554545"/>
          </a:xfrm>
          <a:prstGeom prst="rect">
            <a:avLst/>
          </a:prstGeom>
          <a:noFill/>
        </p:spPr>
        <p:txBody>
          <a:bodyPr wrap="square" rtlCol="0">
            <a:spAutoFit/>
          </a:bodyPr>
          <a:lstStyle/>
          <a:p>
            <a:pPr algn="ctr"/>
            <a:r>
              <a:rPr lang="nb-NO" sz="4000">
                <a:solidFill>
                  <a:schemeClr val="bg1"/>
                </a:solidFill>
              </a:rPr>
              <a:t>It </a:t>
            </a:r>
            <a:r>
              <a:rPr lang="nb-NO" sz="4000" err="1">
                <a:solidFill>
                  <a:schemeClr val="bg1"/>
                </a:solidFill>
              </a:rPr>
              <a:t>takes</a:t>
            </a:r>
            <a:r>
              <a:rPr lang="nb-NO" sz="4000">
                <a:solidFill>
                  <a:schemeClr val="bg1"/>
                </a:solidFill>
              </a:rPr>
              <a:t> </a:t>
            </a:r>
          </a:p>
          <a:p>
            <a:pPr algn="ctr"/>
            <a:r>
              <a:rPr lang="nb-NO" sz="4000">
                <a:solidFill>
                  <a:schemeClr val="bg1"/>
                </a:solidFill>
              </a:rPr>
              <a:t>a </a:t>
            </a:r>
            <a:r>
              <a:rPr lang="nb-NO" sz="4000" err="1">
                <a:solidFill>
                  <a:schemeClr val="bg1"/>
                </a:solidFill>
              </a:rPr>
              <a:t>village</a:t>
            </a:r>
            <a:r>
              <a:rPr lang="nb-NO" sz="4000">
                <a:solidFill>
                  <a:schemeClr val="bg1"/>
                </a:solidFill>
              </a:rPr>
              <a:t> to </a:t>
            </a:r>
            <a:r>
              <a:rPr lang="nb-NO" sz="4000" err="1">
                <a:solidFill>
                  <a:schemeClr val="bg1"/>
                </a:solidFill>
              </a:rPr>
              <a:t>raise</a:t>
            </a:r>
            <a:r>
              <a:rPr lang="nb-NO" sz="4000">
                <a:solidFill>
                  <a:schemeClr val="bg1"/>
                </a:solidFill>
              </a:rPr>
              <a:t> </a:t>
            </a:r>
          </a:p>
          <a:p>
            <a:pPr algn="ctr"/>
            <a:r>
              <a:rPr lang="nb-NO" sz="4000">
                <a:solidFill>
                  <a:schemeClr val="bg1"/>
                </a:solidFill>
              </a:rPr>
              <a:t>a </a:t>
            </a:r>
            <a:r>
              <a:rPr lang="nb-NO" sz="4000" err="1">
                <a:solidFill>
                  <a:schemeClr val="bg1"/>
                </a:solidFill>
              </a:rPr>
              <a:t>child</a:t>
            </a:r>
            <a:endParaRPr lang="nb-NO" sz="4000">
              <a:solidFill>
                <a:schemeClr val="bg1"/>
              </a:solidFill>
            </a:endParaRPr>
          </a:p>
        </p:txBody>
      </p:sp>
      <p:sp>
        <p:nvSpPr>
          <p:cNvPr id="5" name="Rektangel 4">
            <a:extLst>
              <a:ext uri="{FF2B5EF4-FFF2-40B4-BE49-F238E27FC236}">
                <a16:creationId xmlns:a16="http://schemas.microsoft.com/office/drawing/2014/main" id="{5DF6CA23-B477-6847-B59C-FC2CD9ABD957}"/>
              </a:ext>
            </a:extLst>
          </p:cNvPr>
          <p:cNvSpPr/>
          <p:nvPr/>
        </p:nvSpPr>
        <p:spPr>
          <a:xfrm>
            <a:off x="4008384" y="3987581"/>
            <a:ext cx="1335622" cy="261610"/>
          </a:xfrm>
          <a:prstGeom prst="rect">
            <a:avLst/>
          </a:prstGeom>
        </p:spPr>
        <p:txBody>
          <a:bodyPr wrap="none">
            <a:spAutoFit/>
          </a:bodyPr>
          <a:lstStyle/>
          <a:p>
            <a:r>
              <a:rPr lang="nb-NO" sz="1100" b="1">
                <a:solidFill>
                  <a:schemeClr val="bg1"/>
                </a:solidFill>
              </a:rPr>
              <a:t>Afrikansk uttrykk</a:t>
            </a:r>
          </a:p>
        </p:txBody>
      </p:sp>
    </p:spTree>
    <p:extLst>
      <p:ext uri="{BB962C8B-B14F-4D97-AF65-F5344CB8AC3E}">
        <p14:creationId xmlns:p14="http://schemas.microsoft.com/office/powerpoint/2010/main" val="389965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83D1D6DC-3F5F-0911-B790-58D4B40E4E42}"/>
              </a:ext>
            </a:extLst>
          </p:cNvPr>
          <p:cNvSpPr txBox="1"/>
          <p:nvPr/>
        </p:nvSpPr>
        <p:spPr>
          <a:xfrm>
            <a:off x="6792686" y="2525486"/>
            <a:ext cx="280846" cy="300082"/>
          </a:xfrm>
          <a:prstGeom prst="rect">
            <a:avLst/>
          </a:prstGeom>
          <a:noFill/>
        </p:spPr>
        <p:txBody>
          <a:bodyPr wrap="none" rtlCol="0">
            <a:spAutoFit/>
          </a:bodyPr>
          <a:lstStyle/>
          <a:p>
            <a:r>
              <a:rPr lang="nb-NO" dirty="0"/>
              <a:t>L</a:t>
            </a:r>
          </a:p>
        </p:txBody>
      </p:sp>
      <p:pic>
        <p:nvPicPr>
          <p:cNvPr id="9" name="Bilde 8" descr="Et bilde som inneholder Font, Grafikk, logo, grafisk design&#10;&#10;Automatisk generert beskrivelse">
            <a:extLst>
              <a:ext uri="{FF2B5EF4-FFF2-40B4-BE49-F238E27FC236}">
                <a16:creationId xmlns:a16="http://schemas.microsoft.com/office/drawing/2014/main" id="{691D0027-F06B-0E72-AF07-E214222841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79836" y="1807936"/>
            <a:ext cx="1828800" cy="1193800"/>
          </a:xfrm>
          <a:prstGeom prst="rect">
            <a:avLst/>
          </a:prstGeom>
        </p:spPr>
      </p:pic>
      <p:pic>
        <p:nvPicPr>
          <p:cNvPr id="11" name="Bilde 10" descr="Et bilde som inneholder tekst, skjermbilde, Font&#10;&#10;Automatisk generert beskrivelse">
            <a:extLst>
              <a:ext uri="{FF2B5EF4-FFF2-40B4-BE49-F238E27FC236}">
                <a16:creationId xmlns:a16="http://schemas.microsoft.com/office/drawing/2014/main" id="{1A60C9BE-7752-1517-3734-D7259C8F509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9100" y="391886"/>
            <a:ext cx="4417682" cy="4025900"/>
          </a:xfrm>
          <a:prstGeom prst="rect">
            <a:avLst/>
          </a:prstGeom>
        </p:spPr>
      </p:pic>
    </p:spTree>
    <p:extLst>
      <p:ext uri="{BB962C8B-B14F-4D97-AF65-F5344CB8AC3E}">
        <p14:creationId xmlns:p14="http://schemas.microsoft.com/office/powerpoint/2010/main" val="13480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722D-6EEA-896A-861F-0CC33C25EF14}"/>
            </a:ext>
          </a:extLst>
        </p:cNvPr>
        <p:cNvGrpSpPr/>
        <p:nvPr/>
      </p:nvGrpSpPr>
      <p:grpSpPr>
        <a:xfrm>
          <a:off x="0" y="0"/>
          <a:ext cx="0" cy="0"/>
          <a:chOff x="0" y="0"/>
          <a:chExt cx="0" cy="0"/>
        </a:xfrm>
      </p:grpSpPr>
      <p:sp>
        <p:nvSpPr>
          <p:cNvPr id="12" name="TekstSylinder 11">
            <a:extLst>
              <a:ext uri="{FF2B5EF4-FFF2-40B4-BE49-F238E27FC236}">
                <a16:creationId xmlns:a16="http://schemas.microsoft.com/office/drawing/2014/main" id="{FA4A23BA-FD79-EE59-AAD8-47124F208D61}"/>
              </a:ext>
            </a:extLst>
          </p:cNvPr>
          <p:cNvSpPr txBox="1"/>
          <p:nvPr/>
        </p:nvSpPr>
        <p:spPr>
          <a:xfrm>
            <a:off x="287866" y="795868"/>
            <a:ext cx="2661306" cy="400110"/>
          </a:xfrm>
          <a:prstGeom prst="rect">
            <a:avLst/>
          </a:prstGeom>
          <a:noFill/>
        </p:spPr>
        <p:txBody>
          <a:bodyPr wrap="none" rtlCol="0">
            <a:spAutoFit/>
          </a:bodyPr>
          <a:lstStyle/>
          <a:p>
            <a:r>
              <a:rPr lang="nb-NO" sz="2000" b="1"/>
              <a:t>Summing 2 minutter</a:t>
            </a:r>
          </a:p>
        </p:txBody>
      </p:sp>
      <p:sp>
        <p:nvSpPr>
          <p:cNvPr id="4" name="Bildeforklaring formet som en sky 3">
            <a:extLst>
              <a:ext uri="{FF2B5EF4-FFF2-40B4-BE49-F238E27FC236}">
                <a16:creationId xmlns:a16="http://schemas.microsoft.com/office/drawing/2014/main" id="{C2B4E09A-BB6F-3BE4-C431-B7036400FB06}"/>
              </a:ext>
            </a:extLst>
          </p:cNvPr>
          <p:cNvSpPr/>
          <p:nvPr/>
        </p:nvSpPr>
        <p:spPr>
          <a:xfrm flipH="1">
            <a:off x="2403832" y="1197946"/>
            <a:ext cx="3860801" cy="3009898"/>
          </a:xfrm>
          <a:prstGeom prst="cloudCallout">
            <a:avLst>
              <a:gd name="adj1" fmla="val -48465"/>
              <a:gd name="adj2" fmla="val 51248"/>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a:effectLst/>
                <a:latin typeface="GillSansInfantStd"/>
              </a:rPr>
              <a:t>Hvordan vil du reagere dersom ditt barn er den som har krenket / plaget / mobbet? </a:t>
            </a:r>
            <a:endParaRPr lang="nb-NO" sz="2400">
              <a:effectLst/>
            </a:endParaRPr>
          </a:p>
        </p:txBody>
      </p:sp>
    </p:spTree>
    <p:extLst>
      <p:ext uri="{BB962C8B-B14F-4D97-AF65-F5344CB8AC3E}">
        <p14:creationId xmlns:p14="http://schemas.microsoft.com/office/powerpoint/2010/main" val="176416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2AAAE-A375-4710-6823-6C65D1808647}"/>
            </a:ext>
          </a:extLst>
        </p:cNvPr>
        <p:cNvGrpSpPr/>
        <p:nvPr/>
      </p:nvGrpSpPr>
      <p:grpSpPr>
        <a:xfrm>
          <a:off x="0" y="0"/>
          <a:ext cx="0" cy="0"/>
          <a:chOff x="0" y="0"/>
          <a:chExt cx="0" cy="0"/>
        </a:xfrm>
      </p:grpSpPr>
      <p:sp>
        <p:nvSpPr>
          <p:cNvPr id="11" name="Bildeforklaring formet som en sky 10">
            <a:extLst>
              <a:ext uri="{FF2B5EF4-FFF2-40B4-BE49-F238E27FC236}">
                <a16:creationId xmlns:a16="http://schemas.microsoft.com/office/drawing/2014/main" id="{8DA0BF0E-FC91-8207-4761-D09DF37A1E45}"/>
              </a:ext>
            </a:extLst>
          </p:cNvPr>
          <p:cNvSpPr/>
          <p:nvPr/>
        </p:nvSpPr>
        <p:spPr>
          <a:xfrm>
            <a:off x="4572000" y="995923"/>
            <a:ext cx="4284134" cy="2983410"/>
          </a:xfrm>
          <a:prstGeom prst="cloudCallout">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200"/>
          </a:p>
          <a:p>
            <a:pPr algn="ctr"/>
            <a:r>
              <a:rPr lang="nb-NO" sz="2800"/>
              <a:t>Hvordan kan du støtte ditt barn til å stå opp for andre?</a:t>
            </a:r>
          </a:p>
          <a:p>
            <a:pPr algn="ctr"/>
            <a:endParaRPr lang="nb-NO"/>
          </a:p>
        </p:txBody>
      </p:sp>
      <p:sp>
        <p:nvSpPr>
          <p:cNvPr id="12" name="TekstSylinder 11">
            <a:extLst>
              <a:ext uri="{FF2B5EF4-FFF2-40B4-BE49-F238E27FC236}">
                <a16:creationId xmlns:a16="http://schemas.microsoft.com/office/drawing/2014/main" id="{D56F5D9A-B9CF-A977-D3C7-305DC51F7FD0}"/>
              </a:ext>
            </a:extLst>
          </p:cNvPr>
          <p:cNvSpPr txBox="1"/>
          <p:nvPr/>
        </p:nvSpPr>
        <p:spPr>
          <a:xfrm>
            <a:off x="287866" y="795868"/>
            <a:ext cx="2661306" cy="400110"/>
          </a:xfrm>
          <a:prstGeom prst="rect">
            <a:avLst/>
          </a:prstGeom>
          <a:noFill/>
        </p:spPr>
        <p:txBody>
          <a:bodyPr wrap="none" rtlCol="0">
            <a:spAutoFit/>
          </a:bodyPr>
          <a:lstStyle/>
          <a:p>
            <a:r>
              <a:rPr lang="nb-NO" sz="2000" b="1"/>
              <a:t>Summing 2 minutter</a:t>
            </a:r>
          </a:p>
        </p:txBody>
      </p:sp>
    </p:spTree>
    <p:extLst>
      <p:ext uri="{BB962C8B-B14F-4D97-AF65-F5344CB8AC3E}">
        <p14:creationId xmlns:p14="http://schemas.microsoft.com/office/powerpoint/2010/main" val="182332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2">
            <a:extLst>
              <a:ext uri="{FF2B5EF4-FFF2-40B4-BE49-F238E27FC236}">
                <a16:creationId xmlns:a16="http://schemas.microsoft.com/office/drawing/2014/main" id="{0D89B8F5-7E81-D745-AF8F-2E7016F15415}"/>
              </a:ext>
            </a:extLst>
          </p:cNvPr>
          <p:cNvSpPr txBox="1">
            <a:spLocks/>
          </p:cNvSpPr>
          <p:nvPr/>
        </p:nvSpPr>
        <p:spPr>
          <a:xfrm>
            <a:off x="396050" y="1526956"/>
            <a:ext cx="7555964" cy="263682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600"/>
              <a:t>Frykt, uro og ensomhet</a:t>
            </a:r>
          </a:p>
          <a:p>
            <a:r>
              <a:rPr lang="nb-NO" sz="1600"/>
              <a:t>Lavere opplevelse av mestring</a:t>
            </a:r>
          </a:p>
          <a:p>
            <a:r>
              <a:rPr lang="nb-NO" sz="1600"/>
              <a:t>Opplevelse av å være utenfor</a:t>
            </a:r>
          </a:p>
          <a:p>
            <a:r>
              <a:rPr lang="nb-NO" sz="1600"/>
              <a:t>Skamfølelse</a:t>
            </a:r>
          </a:p>
          <a:p>
            <a:r>
              <a:rPr lang="nb-NO" sz="1600"/>
              <a:t>Isolasjon</a:t>
            </a:r>
          </a:p>
          <a:p>
            <a:r>
              <a:rPr lang="nb-NO" sz="1600"/>
              <a:t>Passivitet / aggressivitet</a:t>
            </a:r>
          </a:p>
          <a:p>
            <a:r>
              <a:rPr lang="nb-NO" sz="1600"/>
              <a:t>Symptomer på PTSD</a:t>
            </a:r>
          </a:p>
          <a:p>
            <a:pPr marL="0" indent="0">
              <a:buNone/>
            </a:pPr>
            <a:endParaRPr lang="en-US" sz="1800"/>
          </a:p>
          <a:p>
            <a:pPr marL="0" indent="0">
              <a:buNone/>
            </a:pPr>
            <a:r>
              <a:rPr lang="nb-NO" sz="1600" b="1"/>
              <a:t>Digital mobbing ekstra påkjenning - fører til mer angst enn annen mobbing</a:t>
            </a:r>
            <a:r>
              <a:rPr lang="nb-NO" sz="1800" b="1"/>
              <a:t> </a:t>
            </a:r>
          </a:p>
          <a:p>
            <a:endParaRPr lang="en-US" sz="1800"/>
          </a:p>
          <a:p>
            <a:pPr marL="0" indent="0">
              <a:buNone/>
            </a:pPr>
            <a:endParaRPr lang="en-US" sz="1800"/>
          </a:p>
          <a:p>
            <a:pPr marL="0" indent="0">
              <a:buNone/>
            </a:pPr>
            <a:endParaRPr lang="en-US" sz="1800"/>
          </a:p>
          <a:p>
            <a:pPr marL="0" indent="0">
              <a:buNone/>
            </a:pPr>
            <a:endParaRPr lang="en-US" sz="1800"/>
          </a:p>
        </p:txBody>
      </p:sp>
      <p:sp>
        <p:nvSpPr>
          <p:cNvPr id="9" name="Tittel 1">
            <a:extLst>
              <a:ext uri="{FF2B5EF4-FFF2-40B4-BE49-F238E27FC236}">
                <a16:creationId xmlns:a16="http://schemas.microsoft.com/office/drawing/2014/main" id="{EF029C78-6D6D-3D4F-8F89-A47C90633605}"/>
              </a:ext>
            </a:extLst>
          </p:cNvPr>
          <p:cNvSpPr txBox="1">
            <a:spLocks/>
          </p:cNvSpPr>
          <p:nvPr/>
        </p:nvSpPr>
        <p:spPr>
          <a:xfrm>
            <a:off x="396050" y="350044"/>
            <a:ext cx="7199581" cy="718145"/>
          </a:xfrm>
          <a:prstGeom prst="rect">
            <a:avLst/>
          </a:prstGeom>
        </p:spPr>
        <p:txBody>
          <a:bodyPr vert="horz" lIns="0" tIns="0" rIns="0" bIns="0" rtlCol="0" anchor="b" anchorCtr="0">
            <a:normAutofit/>
          </a:bodyPr>
          <a:lstStyle>
            <a:lvl1pPr algn="l" defTabSz="685800" rtl="0" eaLnBrk="1" latinLnBrk="0" hangingPunct="1">
              <a:lnSpc>
                <a:spcPts val="2800"/>
              </a:lnSpc>
              <a:spcBef>
                <a:spcPts val="0"/>
              </a:spcBef>
              <a:buNone/>
              <a:defRPr sz="2500" kern="1200">
                <a:solidFill>
                  <a:schemeClr val="tx1"/>
                </a:solidFill>
                <a:latin typeface="+mj-lt"/>
                <a:ea typeface="+mj-ea"/>
                <a:cs typeface="+mj-cs"/>
              </a:defRPr>
            </a:lvl1pPr>
          </a:lstStyle>
          <a:p>
            <a:r>
              <a:rPr lang="en-US" sz="2800" err="1">
                <a:solidFill>
                  <a:srgbClr val="C9808C"/>
                </a:solidFill>
              </a:rPr>
              <a:t>Konsekvenser</a:t>
            </a:r>
            <a:r>
              <a:rPr lang="en-US" sz="2800">
                <a:solidFill>
                  <a:srgbClr val="C9808C"/>
                </a:solidFill>
              </a:rPr>
              <a:t> av </a:t>
            </a:r>
            <a:r>
              <a:rPr lang="en-US" sz="2800" err="1">
                <a:solidFill>
                  <a:srgbClr val="C9808C"/>
                </a:solidFill>
              </a:rPr>
              <a:t>å</a:t>
            </a:r>
            <a:r>
              <a:rPr lang="en-US" sz="2800">
                <a:solidFill>
                  <a:srgbClr val="C9808C"/>
                </a:solidFill>
              </a:rPr>
              <a:t> </a:t>
            </a:r>
            <a:r>
              <a:rPr lang="en-US" sz="2800" err="1">
                <a:solidFill>
                  <a:srgbClr val="C9808C"/>
                </a:solidFill>
              </a:rPr>
              <a:t>bli</a:t>
            </a:r>
            <a:r>
              <a:rPr lang="en-US" sz="2800">
                <a:solidFill>
                  <a:srgbClr val="C9808C"/>
                </a:solidFill>
              </a:rPr>
              <a:t> </a:t>
            </a:r>
            <a:r>
              <a:rPr lang="en-US" sz="2800" err="1">
                <a:solidFill>
                  <a:srgbClr val="C9808C"/>
                </a:solidFill>
              </a:rPr>
              <a:t>utsatt</a:t>
            </a:r>
            <a:r>
              <a:rPr lang="en-US" sz="2800">
                <a:solidFill>
                  <a:srgbClr val="C9808C"/>
                </a:solidFill>
              </a:rPr>
              <a:t> for mobbing</a:t>
            </a:r>
            <a:endParaRPr lang="nb-NO">
              <a:solidFill>
                <a:srgbClr val="C9808C"/>
              </a:solidFill>
            </a:endParaRPr>
          </a:p>
        </p:txBody>
      </p:sp>
      <p:pic>
        <p:nvPicPr>
          <p:cNvPr id="3" name="Bilde 2" descr="Jente i et klasserom har på seg ryggsekk og ser på klassekamerater">
            <a:extLst>
              <a:ext uri="{FF2B5EF4-FFF2-40B4-BE49-F238E27FC236}">
                <a16:creationId xmlns:a16="http://schemas.microsoft.com/office/drawing/2014/main" id="{573DDF37-72D0-0A4A-89DB-C5683087A3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418233"/>
            <a:ext cx="4083963" cy="2725301"/>
          </a:xfrm>
          <a:prstGeom prst="rect">
            <a:avLst/>
          </a:prstGeom>
        </p:spPr>
      </p:pic>
    </p:spTree>
    <p:extLst>
      <p:ext uri="{BB962C8B-B14F-4D97-AF65-F5344CB8AC3E}">
        <p14:creationId xmlns:p14="http://schemas.microsoft.com/office/powerpoint/2010/main" val="403691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911991-53D4-5141-9F60-79A043581F2B}"/>
              </a:ext>
            </a:extLst>
          </p:cNvPr>
          <p:cNvSpPr>
            <a:spLocks noGrp="1"/>
          </p:cNvSpPr>
          <p:nvPr>
            <p:ph type="title"/>
          </p:nvPr>
        </p:nvSpPr>
        <p:spPr/>
        <p:txBody>
          <a:bodyPr/>
          <a:lstStyle/>
          <a:p>
            <a:r>
              <a:rPr lang="nb-NO">
                <a:solidFill>
                  <a:srgbClr val="D3838F"/>
                </a:solidFill>
              </a:rPr>
              <a:t>Konsekvenser av å mobbe</a:t>
            </a:r>
          </a:p>
        </p:txBody>
      </p:sp>
      <p:sp>
        <p:nvSpPr>
          <p:cNvPr id="6" name="Plassholder for innhold 2">
            <a:extLst>
              <a:ext uri="{FF2B5EF4-FFF2-40B4-BE49-F238E27FC236}">
                <a16:creationId xmlns:a16="http://schemas.microsoft.com/office/drawing/2014/main" id="{413B66EB-6702-A847-95E4-3BB2F7C2ABD1}"/>
              </a:ext>
            </a:extLst>
          </p:cNvPr>
          <p:cNvSpPr txBox="1">
            <a:spLocks/>
          </p:cNvSpPr>
          <p:nvPr/>
        </p:nvSpPr>
        <p:spPr>
          <a:xfrm>
            <a:off x="396051" y="1526956"/>
            <a:ext cx="4576472" cy="171833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600"/>
              <a:t>Vet det er feil (moralsk feil)</a:t>
            </a:r>
          </a:p>
          <a:p>
            <a:r>
              <a:rPr lang="nb-NO" sz="1600"/>
              <a:t>Finner begrunnelse for å gjøre det </a:t>
            </a:r>
          </a:p>
          <a:p>
            <a:r>
              <a:rPr lang="nb-NO" sz="1600"/>
              <a:t>Har ofte selv blir mobbet</a:t>
            </a:r>
          </a:p>
          <a:p>
            <a:r>
              <a:rPr lang="nb-NO" sz="1600"/>
              <a:t>Kan føre til psykiske vansker, og mer problematferd</a:t>
            </a:r>
          </a:p>
          <a:p>
            <a:pPr marL="0" indent="0">
              <a:buNone/>
            </a:pPr>
            <a:endParaRPr lang="en-US" sz="1800"/>
          </a:p>
          <a:p>
            <a:pPr marL="0" indent="0">
              <a:buNone/>
            </a:pPr>
            <a:endParaRPr lang="en-US" sz="1800"/>
          </a:p>
          <a:p>
            <a:pPr marL="0" indent="0">
              <a:buNone/>
            </a:pPr>
            <a:endParaRPr lang="en-US" sz="1800" b="1"/>
          </a:p>
          <a:p>
            <a:pPr marL="0" indent="0">
              <a:buNone/>
            </a:pPr>
            <a:r>
              <a:rPr lang="en-US" sz="1800" b="1" err="1"/>
              <a:t>Trenger</a:t>
            </a:r>
            <a:r>
              <a:rPr lang="en-US" sz="1800" b="1"/>
              <a:t> </a:t>
            </a:r>
            <a:r>
              <a:rPr lang="en-US" sz="1800" b="1" err="1"/>
              <a:t>også</a:t>
            </a:r>
            <a:r>
              <a:rPr lang="en-US" sz="1800" b="1"/>
              <a:t> </a:t>
            </a:r>
            <a:r>
              <a:rPr lang="en-US" sz="1800" b="1" err="1"/>
              <a:t>hjelp</a:t>
            </a:r>
            <a:r>
              <a:rPr lang="en-US" sz="1800" b="1"/>
              <a:t> </a:t>
            </a:r>
            <a:r>
              <a:rPr lang="en-US" sz="1800" b="1" err="1"/>
              <a:t>og</a:t>
            </a:r>
            <a:r>
              <a:rPr lang="en-US" sz="1800" b="1"/>
              <a:t> </a:t>
            </a:r>
            <a:r>
              <a:rPr lang="en-US" sz="1800" b="1" err="1"/>
              <a:t>støtte</a:t>
            </a:r>
            <a:r>
              <a:rPr lang="en-US" sz="1800" b="1"/>
              <a:t>  </a:t>
            </a:r>
          </a:p>
          <a:p>
            <a:pPr marL="0" indent="0">
              <a:buNone/>
            </a:pPr>
            <a:endParaRPr lang="en-US" sz="1800"/>
          </a:p>
        </p:txBody>
      </p:sp>
      <p:sp>
        <p:nvSpPr>
          <p:cNvPr id="7" name="TekstSylinder 6">
            <a:extLst>
              <a:ext uri="{FF2B5EF4-FFF2-40B4-BE49-F238E27FC236}">
                <a16:creationId xmlns:a16="http://schemas.microsoft.com/office/drawing/2014/main" id="{E179F94A-B873-CC4E-9A16-429F4D9D342E}"/>
              </a:ext>
            </a:extLst>
          </p:cNvPr>
          <p:cNvSpPr txBox="1"/>
          <p:nvPr/>
        </p:nvSpPr>
        <p:spPr>
          <a:xfrm>
            <a:off x="396050" y="3442444"/>
            <a:ext cx="3256404" cy="523220"/>
          </a:xfrm>
          <a:prstGeom prst="rect">
            <a:avLst/>
          </a:prstGeom>
          <a:noFill/>
        </p:spPr>
        <p:txBody>
          <a:bodyPr wrap="none" rtlCol="0">
            <a:spAutoFit/>
          </a:bodyPr>
          <a:lstStyle/>
          <a:p>
            <a:r>
              <a:rPr lang="nb-NO" sz="2800">
                <a:solidFill>
                  <a:srgbClr val="D3838F"/>
                </a:solidFill>
                <a:latin typeface="Bradley Hand" pitchFamily="2" charset="77"/>
              </a:rPr>
              <a:t>«Moralsk </a:t>
            </a:r>
            <a:r>
              <a:rPr lang="nb-NO" sz="2800" err="1">
                <a:solidFill>
                  <a:srgbClr val="D3838F"/>
                </a:solidFill>
                <a:latin typeface="Bradley Hand" pitchFamily="2" charset="77"/>
              </a:rPr>
              <a:t>frakobling</a:t>
            </a:r>
            <a:r>
              <a:rPr lang="nb-NO" sz="2800">
                <a:solidFill>
                  <a:srgbClr val="D3838F"/>
                </a:solidFill>
                <a:latin typeface="Bradley Hand" pitchFamily="2" charset="77"/>
              </a:rPr>
              <a:t>»</a:t>
            </a:r>
          </a:p>
        </p:txBody>
      </p:sp>
      <p:pic>
        <p:nvPicPr>
          <p:cNvPr id="4" name="Bilde 3" descr="Ung jente i vinterklær">
            <a:extLst>
              <a:ext uri="{FF2B5EF4-FFF2-40B4-BE49-F238E27FC236}">
                <a16:creationId xmlns:a16="http://schemas.microsoft.com/office/drawing/2014/main" id="{EEAEE540-C540-DC96-1CCC-923EC929AE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2012" y="1178896"/>
            <a:ext cx="3105937" cy="3145209"/>
          </a:xfrm>
          <a:prstGeom prst="rect">
            <a:avLst/>
          </a:prstGeom>
        </p:spPr>
      </p:pic>
    </p:spTree>
    <p:extLst>
      <p:ext uri="{BB962C8B-B14F-4D97-AF65-F5344CB8AC3E}">
        <p14:creationId xmlns:p14="http://schemas.microsoft.com/office/powerpoint/2010/main" val="281744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kst, vegg, person, innendørs&#10;&#10;Automatisk generert beskrivelse">
            <a:extLst>
              <a:ext uri="{FF2B5EF4-FFF2-40B4-BE49-F238E27FC236}">
                <a16:creationId xmlns:a16="http://schemas.microsoft.com/office/drawing/2014/main" id="{F5E48AAA-70FB-8B4F-9F80-03FFCD3481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628" y="177233"/>
            <a:ext cx="7963866" cy="4029863"/>
          </a:xfrm>
          <a:prstGeom prst="rect">
            <a:avLst/>
          </a:prstGeom>
        </p:spPr>
      </p:pic>
      <p:sp>
        <p:nvSpPr>
          <p:cNvPr id="3" name="TekstSylinder 2">
            <a:extLst>
              <a:ext uri="{FF2B5EF4-FFF2-40B4-BE49-F238E27FC236}">
                <a16:creationId xmlns:a16="http://schemas.microsoft.com/office/drawing/2014/main" id="{EE88AD1E-C736-0785-C5F7-3D2511FDB63F}"/>
              </a:ext>
            </a:extLst>
          </p:cNvPr>
          <p:cNvSpPr txBox="1"/>
          <p:nvPr/>
        </p:nvSpPr>
        <p:spPr>
          <a:xfrm>
            <a:off x="6113720" y="4424318"/>
            <a:ext cx="2551814" cy="300082"/>
          </a:xfrm>
          <a:prstGeom prst="rect">
            <a:avLst/>
          </a:prstGeom>
          <a:noFill/>
        </p:spPr>
        <p:txBody>
          <a:bodyPr wrap="square">
            <a:spAutoFit/>
          </a:bodyPr>
          <a:lstStyle/>
          <a:p>
            <a:r>
              <a:rPr lang="nb-NO"/>
              <a:t>Redd Barna - rollemodeller</a:t>
            </a:r>
          </a:p>
        </p:txBody>
      </p:sp>
      <p:sp>
        <p:nvSpPr>
          <p:cNvPr id="4" name="TekstSylinder 3">
            <a:extLst>
              <a:ext uri="{FF2B5EF4-FFF2-40B4-BE49-F238E27FC236}">
                <a16:creationId xmlns:a16="http://schemas.microsoft.com/office/drawing/2014/main" id="{25204DE5-0570-4D3E-6AA4-1F4470230539}"/>
              </a:ext>
            </a:extLst>
          </p:cNvPr>
          <p:cNvSpPr txBox="1"/>
          <p:nvPr/>
        </p:nvSpPr>
        <p:spPr>
          <a:xfrm>
            <a:off x="919537" y="4274277"/>
            <a:ext cx="4572000" cy="300082"/>
          </a:xfrm>
          <a:prstGeom prst="rect">
            <a:avLst/>
          </a:prstGeom>
          <a:noFill/>
        </p:spPr>
        <p:txBody>
          <a:bodyPr wrap="square">
            <a:spAutoFit/>
          </a:bodyPr>
          <a:lstStyle/>
          <a:p>
            <a:r>
              <a:rPr lang="nb-NO" dirty="0"/>
              <a:t>https://vimeo.com/667666117/5a785c17c9</a:t>
            </a:r>
          </a:p>
        </p:txBody>
      </p:sp>
    </p:spTree>
    <p:extLst>
      <p:ext uri="{BB962C8B-B14F-4D97-AF65-F5344CB8AC3E}">
        <p14:creationId xmlns:p14="http://schemas.microsoft.com/office/powerpoint/2010/main" val="150674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Sylinder 11">
            <a:extLst>
              <a:ext uri="{FF2B5EF4-FFF2-40B4-BE49-F238E27FC236}">
                <a16:creationId xmlns:a16="http://schemas.microsoft.com/office/drawing/2014/main" id="{F56FD236-2D5C-2F49-AC6E-24B35AB47618}"/>
              </a:ext>
            </a:extLst>
          </p:cNvPr>
          <p:cNvSpPr txBox="1"/>
          <p:nvPr/>
        </p:nvSpPr>
        <p:spPr>
          <a:xfrm>
            <a:off x="287866" y="795868"/>
            <a:ext cx="2661306" cy="400110"/>
          </a:xfrm>
          <a:prstGeom prst="rect">
            <a:avLst/>
          </a:prstGeom>
          <a:noFill/>
        </p:spPr>
        <p:txBody>
          <a:bodyPr wrap="none" rtlCol="0">
            <a:spAutoFit/>
          </a:bodyPr>
          <a:lstStyle/>
          <a:p>
            <a:r>
              <a:rPr lang="nb-NO" sz="2000" b="1"/>
              <a:t>Summing 3 minutter</a:t>
            </a:r>
          </a:p>
        </p:txBody>
      </p:sp>
      <p:sp>
        <p:nvSpPr>
          <p:cNvPr id="4" name="Bildeforklaring formet som en sky 3">
            <a:extLst>
              <a:ext uri="{FF2B5EF4-FFF2-40B4-BE49-F238E27FC236}">
                <a16:creationId xmlns:a16="http://schemas.microsoft.com/office/drawing/2014/main" id="{45ABDE18-8824-404B-8D1A-483F94EE5CC3}"/>
              </a:ext>
            </a:extLst>
          </p:cNvPr>
          <p:cNvSpPr/>
          <p:nvPr/>
        </p:nvSpPr>
        <p:spPr>
          <a:xfrm flipH="1">
            <a:off x="2403832" y="1197946"/>
            <a:ext cx="3860801" cy="3009898"/>
          </a:xfrm>
          <a:prstGeom prst="cloudCallout">
            <a:avLst>
              <a:gd name="adj1" fmla="val -48465"/>
              <a:gd name="adj2" fmla="val 51248"/>
            </a:avLst>
          </a:prstGeom>
          <a:solidFill>
            <a:srgbClr val="799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a:effectLst/>
                <a:latin typeface="GillSansInfantStd"/>
              </a:rPr>
              <a:t>Hvordan vil du reagere dersom ditt barn er den som har krenket / plaget / mobbet? </a:t>
            </a:r>
            <a:endParaRPr lang="nb-NO" sz="2400">
              <a:effectLst/>
            </a:endParaRPr>
          </a:p>
        </p:txBody>
      </p:sp>
    </p:spTree>
    <p:extLst>
      <p:ext uri="{BB962C8B-B14F-4D97-AF65-F5344CB8AC3E}">
        <p14:creationId xmlns:p14="http://schemas.microsoft.com/office/powerpoint/2010/main" val="51929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F0D849-B8C8-4245-94C1-A67EB60DFEAB}"/>
              </a:ext>
            </a:extLst>
          </p:cNvPr>
          <p:cNvSpPr>
            <a:spLocks noGrp="1"/>
          </p:cNvSpPr>
          <p:nvPr>
            <p:ph type="title"/>
          </p:nvPr>
        </p:nvSpPr>
        <p:spPr/>
        <p:txBody>
          <a:bodyPr/>
          <a:lstStyle/>
          <a:p>
            <a:r>
              <a:rPr lang="nb-NO"/>
              <a:t>Mediebruk – hva vet vi?</a:t>
            </a:r>
          </a:p>
        </p:txBody>
      </p:sp>
      <p:sp>
        <p:nvSpPr>
          <p:cNvPr id="3" name="Plassholder for innhold 2">
            <a:extLst>
              <a:ext uri="{FF2B5EF4-FFF2-40B4-BE49-F238E27FC236}">
                <a16:creationId xmlns:a16="http://schemas.microsoft.com/office/drawing/2014/main" id="{8385CB2D-E28E-554E-A8E6-F958382217A6}"/>
              </a:ext>
            </a:extLst>
          </p:cNvPr>
          <p:cNvSpPr>
            <a:spLocks noGrp="1"/>
          </p:cNvSpPr>
          <p:nvPr>
            <p:ph idx="1"/>
          </p:nvPr>
        </p:nvSpPr>
        <p:spPr>
          <a:xfrm>
            <a:off x="396050" y="1369218"/>
            <a:ext cx="2495068" cy="1763947"/>
          </a:xfrm>
        </p:spPr>
        <p:txBody>
          <a:bodyPr/>
          <a:lstStyle/>
          <a:p>
            <a:r>
              <a:rPr lang="nb-NO"/>
              <a:t>Underholdning</a:t>
            </a:r>
          </a:p>
          <a:p>
            <a:r>
              <a:rPr lang="nb-NO"/>
              <a:t>Læring / ferdigheter</a:t>
            </a:r>
          </a:p>
          <a:p>
            <a:r>
              <a:rPr lang="nb-NO"/>
              <a:t>Sosialt</a:t>
            </a:r>
          </a:p>
          <a:p>
            <a:pPr marL="0" indent="0">
              <a:buNone/>
            </a:pPr>
            <a:endParaRPr lang="nb-NO"/>
          </a:p>
        </p:txBody>
      </p:sp>
      <p:sp>
        <p:nvSpPr>
          <p:cNvPr id="4" name="Plassholder for innhold 3">
            <a:extLst>
              <a:ext uri="{FF2B5EF4-FFF2-40B4-BE49-F238E27FC236}">
                <a16:creationId xmlns:a16="http://schemas.microsoft.com/office/drawing/2014/main" id="{2D4F515B-AF02-9B4E-8D65-ED2FEE5C357C}"/>
              </a:ext>
            </a:extLst>
          </p:cNvPr>
          <p:cNvSpPr>
            <a:spLocks noGrp="1"/>
          </p:cNvSpPr>
          <p:nvPr>
            <p:ph idx="13"/>
          </p:nvPr>
        </p:nvSpPr>
        <p:spPr>
          <a:xfrm>
            <a:off x="3300378" y="1369218"/>
            <a:ext cx="3613040" cy="1436058"/>
          </a:xfrm>
        </p:spPr>
        <p:txBody>
          <a:bodyPr/>
          <a:lstStyle/>
          <a:p>
            <a:r>
              <a:rPr lang="nb-NO" dirty="0">
                <a:solidFill>
                  <a:srgbClr val="D3838F"/>
                </a:solidFill>
              </a:rPr>
              <a:t>Ofte lite interesse fra foreldre</a:t>
            </a:r>
          </a:p>
          <a:p>
            <a:r>
              <a:rPr lang="nb-NO" dirty="0">
                <a:solidFill>
                  <a:srgbClr val="D3838F"/>
                </a:solidFill>
              </a:rPr>
              <a:t>Mye reklame</a:t>
            </a:r>
          </a:p>
          <a:p>
            <a:r>
              <a:rPr lang="nb-NO" dirty="0">
                <a:solidFill>
                  <a:srgbClr val="D3838F"/>
                </a:solidFill>
              </a:rPr>
              <a:t>Overser aldersgrenser</a:t>
            </a:r>
          </a:p>
          <a:p>
            <a:r>
              <a:rPr lang="nb-NO" dirty="0">
                <a:solidFill>
                  <a:srgbClr val="D3838F"/>
                </a:solidFill>
              </a:rPr>
              <a:t>Utestengelse og mobbing</a:t>
            </a:r>
          </a:p>
          <a:p>
            <a:endParaRPr lang="nb-NO" dirty="0"/>
          </a:p>
        </p:txBody>
      </p:sp>
      <p:pic>
        <p:nvPicPr>
          <p:cNvPr id="58" name="Bilde 57" descr="Elever som bruker bærbar datamaskin i et klasserom">
            <a:extLst>
              <a:ext uri="{FF2B5EF4-FFF2-40B4-BE49-F238E27FC236}">
                <a16:creationId xmlns:a16="http://schemas.microsoft.com/office/drawing/2014/main" id="{60974BBC-EC46-F04E-8B27-D503753A2C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4924" y="-32660"/>
            <a:ext cx="2579076" cy="1717705"/>
          </a:xfrm>
          <a:prstGeom prst="rect">
            <a:avLst/>
          </a:prstGeom>
        </p:spPr>
      </p:pic>
      <p:pic>
        <p:nvPicPr>
          <p:cNvPr id="60" name="Bilde 59" descr="Underordnet ved hjelp av en bærbar data maskin">
            <a:extLst>
              <a:ext uri="{FF2B5EF4-FFF2-40B4-BE49-F238E27FC236}">
                <a16:creationId xmlns:a16="http://schemas.microsoft.com/office/drawing/2014/main" id="{38CDEA6D-724A-E24A-BD6E-2BE4874709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4924" y="3349739"/>
            <a:ext cx="2579076" cy="1816817"/>
          </a:xfrm>
          <a:prstGeom prst="rect">
            <a:avLst/>
          </a:prstGeom>
        </p:spPr>
      </p:pic>
      <p:pic>
        <p:nvPicPr>
          <p:cNvPr id="52" name="Bilde 51" descr="Barn som sitter innendørs, har på seg øreringer, langermet topp og jeans, holder spillkonsollen og ler">
            <a:extLst>
              <a:ext uri="{FF2B5EF4-FFF2-40B4-BE49-F238E27FC236}">
                <a16:creationId xmlns:a16="http://schemas.microsoft.com/office/drawing/2014/main" id="{26769247-FBFA-3744-86A8-29BDF8FE4C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4923" y="1531359"/>
            <a:ext cx="2759185" cy="1839457"/>
          </a:xfrm>
          <a:prstGeom prst="rect">
            <a:avLst/>
          </a:prstGeom>
        </p:spPr>
      </p:pic>
      <p:sp>
        <p:nvSpPr>
          <p:cNvPr id="10" name="Rektangel 9">
            <a:extLst>
              <a:ext uri="{FF2B5EF4-FFF2-40B4-BE49-F238E27FC236}">
                <a16:creationId xmlns:a16="http://schemas.microsoft.com/office/drawing/2014/main" id="{0B5F0DA0-226C-3749-A406-78CF79A5A046}"/>
              </a:ext>
            </a:extLst>
          </p:cNvPr>
          <p:cNvSpPr/>
          <p:nvPr/>
        </p:nvSpPr>
        <p:spPr>
          <a:xfrm>
            <a:off x="4158443" y="2805276"/>
            <a:ext cx="2401044" cy="1131079"/>
          </a:xfrm>
          <a:prstGeom prst="rect">
            <a:avLst/>
          </a:prstGeom>
        </p:spPr>
        <p:txBody>
          <a:bodyPr wrap="square">
            <a:spAutoFit/>
          </a:bodyPr>
          <a:lstStyle/>
          <a:p>
            <a:pPr marL="285750" indent="-285750">
              <a:buFont typeface="Arial" panose="020B0604020202020204" pitchFamily="34" charset="0"/>
              <a:buChar char="•"/>
            </a:pPr>
            <a:r>
              <a:rPr lang="nb-NO" i="1">
                <a:solidFill>
                  <a:srgbClr val="C9808C"/>
                </a:solidFill>
              </a:rPr>
              <a:t>stygge kommentarer  (30%)</a:t>
            </a:r>
          </a:p>
          <a:p>
            <a:pPr marL="285750" indent="-285750">
              <a:buFont typeface="Arial" panose="020B0604020202020204" pitchFamily="34" charset="0"/>
              <a:buChar char="•"/>
            </a:pPr>
            <a:r>
              <a:rPr lang="nb-NO" i="1">
                <a:solidFill>
                  <a:srgbClr val="C9808C"/>
                </a:solidFill>
              </a:rPr>
              <a:t>blitt utestengt fra spill / grupper (24%)</a:t>
            </a:r>
          </a:p>
          <a:p>
            <a:pPr marL="285750" indent="-285750">
              <a:buFont typeface="Arial" panose="020B0604020202020204" pitchFamily="34" charset="0"/>
              <a:buChar char="•"/>
            </a:pPr>
            <a:r>
              <a:rPr lang="nb-NO" i="1">
                <a:solidFill>
                  <a:srgbClr val="C9808C"/>
                </a:solidFill>
              </a:rPr>
              <a:t>delt noe man angrer på</a:t>
            </a:r>
          </a:p>
        </p:txBody>
      </p:sp>
      <p:sp>
        <p:nvSpPr>
          <p:cNvPr id="16" name="TekstSylinder 15">
            <a:extLst>
              <a:ext uri="{FF2B5EF4-FFF2-40B4-BE49-F238E27FC236}">
                <a16:creationId xmlns:a16="http://schemas.microsoft.com/office/drawing/2014/main" id="{8138699B-035C-D34C-8313-41BD44EA238F}"/>
              </a:ext>
            </a:extLst>
          </p:cNvPr>
          <p:cNvSpPr txBox="1"/>
          <p:nvPr/>
        </p:nvSpPr>
        <p:spPr>
          <a:xfrm>
            <a:off x="288534" y="4368383"/>
            <a:ext cx="2608406" cy="300082"/>
          </a:xfrm>
          <a:prstGeom prst="rect">
            <a:avLst/>
          </a:prstGeom>
          <a:noFill/>
        </p:spPr>
        <p:txBody>
          <a:bodyPr wrap="none" rtlCol="0">
            <a:spAutoFit/>
          </a:bodyPr>
          <a:lstStyle/>
          <a:p>
            <a:r>
              <a:rPr lang="nb-NO" i="1" dirty="0">
                <a:solidFill>
                  <a:srgbClr val="79909C"/>
                </a:solidFill>
              </a:rPr>
              <a:t>Medietilsynet – rapport 2020/22</a:t>
            </a:r>
          </a:p>
        </p:txBody>
      </p:sp>
      <p:sp>
        <p:nvSpPr>
          <p:cNvPr id="17" name="TekstSylinder 16">
            <a:extLst>
              <a:ext uri="{FF2B5EF4-FFF2-40B4-BE49-F238E27FC236}">
                <a16:creationId xmlns:a16="http://schemas.microsoft.com/office/drawing/2014/main" id="{640C7AC4-3F5B-8F4B-92EE-CF1AFF2127CB}"/>
              </a:ext>
            </a:extLst>
          </p:cNvPr>
          <p:cNvSpPr txBox="1"/>
          <p:nvPr/>
        </p:nvSpPr>
        <p:spPr>
          <a:xfrm>
            <a:off x="1583762" y="1943255"/>
            <a:ext cx="633507" cy="1015663"/>
          </a:xfrm>
          <a:prstGeom prst="rect">
            <a:avLst/>
          </a:prstGeom>
          <a:noFill/>
        </p:spPr>
        <p:txBody>
          <a:bodyPr wrap="none" rtlCol="0">
            <a:spAutoFit/>
          </a:bodyPr>
          <a:lstStyle/>
          <a:p>
            <a:r>
              <a:rPr lang="nb-NO" sz="6000">
                <a:ln>
                  <a:solidFill>
                    <a:srgbClr val="79909C"/>
                  </a:solidFill>
                </a:ln>
                <a:solidFill>
                  <a:srgbClr val="79909C"/>
                </a:solidFill>
              </a:rPr>
              <a:t>+</a:t>
            </a:r>
          </a:p>
        </p:txBody>
      </p:sp>
      <p:sp>
        <p:nvSpPr>
          <p:cNvPr id="18" name="TekstSylinder 17">
            <a:extLst>
              <a:ext uri="{FF2B5EF4-FFF2-40B4-BE49-F238E27FC236}">
                <a16:creationId xmlns:a16="http://schemas.microsoft.com/office/drawing/2014/main" id="{4C08E227-4461-C740-A9A0-56E66A8D3999}"/>
              </a:ext>
            </a:extLst>
          </p:cNvPr>
          <p:cNvSpPr txBox="1"/>
          <p:nvPr/>
        </p:nvSpPr>
        <p:spPr>
          <a:xfrm>
            <a:off x="3372079" y="2862983"/>
            <a:ext cx="606256" cy="1015663"/>
          </a:xfrm>
          <a:prstGeom prst="rect">
            <a:avLst/>
          </a:prstGeom>
          <a:noFill/>
        </p:spPr>
        <p:txBody>
          <a:bodyPr wrap="none" rtlCol="0">
            <a:spAutoFit/>
          </a:bodyPr>
          <a:lstStyle/>
          <a:p>
            <a:r>
              <a:rPr lang="nb-NO" sz="6000">
                <a:ln>
                  <a:solidFill>
                    <a:srgbClr val="C9808C"/>
                  </a:solidFill>
                </a:ln>
                <a:solidFill>
                  <a:srgbClr val="C9808C"/>
                </a:solidFill>
              </a:rPr>
              <a:t>÷</a:t>
            </a:r>
          </a:p>
        </p:txBody>
      </p:sp>
      <p:sp>
        <p:nvSpPr>
          <p:cNvPr id="15" name="Rektangel 14">
            <a:extLst>
              <a:ext uri="{FF2B5EF4-FFF2-40B4-BE49-F238E27FC236}">
                <a16:creationId xmlns:a16="http://schemas.microsoft.com/office/drawing/2014/main" id="{CBA121B6-F1B8-0A4F-8343-BA3673E350AD}"/>
              </a:ext>
            </a:extLst>
          </p:cNvPr>
          <p:cNvSpPr/>
          <p:nvPr/>
        </p:nvSpPr>
        <p:spPr>
          <a:xfrm>
            <a:off x="288534" y="3546746"/>
            <a:ext cx="4572000" cy="946413"/>
          </a:xfrm>
          <a:prstGeom prst="rect">
            <a:avLst/>
          </a:prstGeom>
        </p:spPr>
        <p:txBody>
          <a:bodyPr>
            <a:spAutoFit/>
          </a:bodyPr>
          <a:lstStyle/>
          <a:p>
            <a:r>
              <a:rPr lang="nb-NO" sz="1400" i="1" dirty="0"/>
              <a:t>Kommersialisering:</a:t>
            </a:r>
          </a:p>
          <a:p>
            <a:r>
              <a:rPr lang="nb-NO" sz="1400" i="1" dirty="0"/>
              <a:t>Reklame </a:t>
            </a:r>
          </a:p>
          <a:p>
            <a:r>
              <a:rPr lang="nb-NO" sz="1400" i="1" dirty="0"/>
              <a:t>Porno</a:t>
            </a:r>
          </a:p>
          <a:p>
            <a:endParaRPr lang="nb-NO" dirty="0"/>
          </a:p>
        </p:txBody>
      </p:sp>
    </p:spTree>
    <p:extLst>
      <p:ext uri="{BB962C8B-B14F-4D97-AF65-F5344CB8AC3E}">
        <p14:creationId xmlns:p14="http://schemas.microsoft.com/office/powerpoint/2010/main" val="421715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816ABF-1D6B-6F14-ABA1-6CC5FAF75328}"/>
              </a:ext>
            </a:extLst>
          </p:cNvPr>
          <p:cNvSpPr>
            <a:spLocks noGrp="1"/>
          </p:cNvSpPr>
          <p:nvPr>
            <p:ph type="title"/>
          </p:nvPr>
        </p:nvSpPr>
        <p:spPr/>
        <p:txBody>
          <a:bodyPr/>
          <a:lstStyle/>
          <a:p>
            <a:r>
              <a:rPr lang="nb-NO">
                <a:solidFill>
                  <a:schemeClr val="bg1"/>
                </a:solidFill>
              </a:rPr>
              <a:t>Råd og tips</a:t>
            </a:r>
          </a:p>
        </p:txBody>
      </p:sp>
      <p:pic>
        <p:nvPicPr>
          <p:cNvPr id="4" name="Grafikk 3" descr="Visnende tre kontur">
            <a:extLst>
              <a:ext uri="{FF2B5EF4-FFF2-40B4-BE49-F238E27FC236}">
                <a16:creationId xmlns:a16="http://schemas.microsoft.com/office/drawing/2014/main" id="{12A0AED6-E856-DC3C-F515-1C26C4536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4983" y="1292406"/>
            <a:ext cx="2599765" cy="2599765"/>
          </a:xfrm>
          <a:prstGeom prst="rect">
            <a:avLst/>
          </a:prstGeom>
        </p:spPr>
      </p:pic>
      <p:pic>
        <p:nvPicPr>
          <p:cNvPr id="6" name="Grafikk 5" descr="Sommerfugl kontur">
            <a:extLst>
              <a:ext uri="{FF2B5EF4-FFF2-40B4-BE49-F238E27FC236}">
                <a16:creationId xmlns:a16="http://schemas.microsoft.com/office/drawing/2014/main" id="{B57801EB-1B34-C4E2-1CDE-C271824BBB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2838" y="1069194"/>
            <a:ext cx="3005112" cy="3005112"/>
          </a:xfrm>
          <a:prstGeom prst="rect">
            <a:avLst/>
          </a:prstGeom>
        </p:spPr>
      </p:pic>
    </p:spTree>
    <p:extLst>
      <p:ext uri="{BB962C8B-B14F-4D97-AF65-F5344CB8AC3E}">
        <p14:creationId xmlns:p14="http://schemas.microsoft.com/office/powerpoint/2010/main" val="431638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0A56F85-1EB8-1141-9DD9-A0460C320F7B}"/>
              </a:ext>
            </a:extLst>
          </p:cNvPr>
          <p:cNvSpPr>
            <a:spLocks noGrp="1"/>
          </p:cNvSpPr>
          <p:nvPr>
            <p:ph type="title"/>
          </p:nvPr>
        </p:nvSpPr>
        <p:spPr/>
        <p:txBody>
          <a:bodyPr/>
          <a:lstStyle/>
          <a:p>
            <a:r>
              <a:rPr lang="nb-NO">
                <a:solidFill>
                  <a:srgbClr val="C9808C"/>
                </a:solidFill>
              </a:rPr>
              <a:t>Hva gjør du når noe negativt skjer?</a:t>
            </a:r>
          </a:p>
        </p:txBody>
      </p:sp>
      <p:sp>
        <p:nvSpPr>
          <p:cNvPr id="5" name="Plassholder for innhold 4">
            <a:extLst>
              <a:ext uri="{FF2B5EF4-FFF2-40B4-BE49-F238E27FC236}">
                <a16:creationId xmlns:a16="http://schemas.microsoft.com/office/drawing/2014/main" id="{39F58009-F146-B445-B54A-C057BF9EA5E4}"/>
              </a:ext>
            </a:extLst>
          </p:cNvPr>
          <p:cNvSpPr>
            <a:spLocks noGrp="1"/>
          </p:cNvSpPr>
          <p:nvPr>
            <p:ph idx="1"/>
          </p:nvPr>
        </p:nvSpPr>
        <p:spPr>
          <a:xfrm>
            <a:off x="396051" y="1369218"/>
            <a:ext cx="3681680" cy="2807303"/>
          </a:xfrm>
        </p:spPr>
        <p:txBody>
          <a:bodyPr>
            <a:normAutofit fontScale="85000" lnSpcReduction="10000"/>
          </a:bodyPr>
          <a:lstStyle/>
          <a:p>
            <a:pPr marL="0" indent="0">
              <a:lnSpc>
                <a:spcPct val="100000"/>
              </a:lnSpc>
              <a:buNone/>
            </a:pPr>
            <a:r>
              <a:rPr lang="nb-NO" sz="1800" b="1" dirty="0"/>
              <a:t>Vanlige reaksjoner på ubehag</a:t>
            </a:r>
          </a:p>
          <a:p>
            <a:pPr marL="0" indent="0">
              <a:lnSpc>
                <a:spcPct val="100000"/>
              </a:lnSpc>
              <a:buNone/>
            </a:pPr>
            <a:r>
              <a:rPr lang="nb-NO" sz="1800" b="1" i="1" dirty="0">
                <a:solidFill>
                  <a:srgbClr val="C9808C"/>
                </a:solidFill>
              </a:rPr>
              <a:t>Fornektelse: </a:t>
            </a:r>
            <a:r>
              <a:rPr lang="nb-NO" sz="1800" i="1" dirty="0">
                <a:solidFill>
                  <a:srgbClr val="C9808C"/>
                </a:solidFill>
              </a:rPr>
              <a:t>nei, det tror jeg ikke noe på</a:t>
            </a:r>
          </a:p>
          <a:p>
            <a:pPr marL="0" indent="0">
              <a:lnSpc>
                <a:spcPct val="100000"/>
              </a:lnSpc>
              <a:buNone/>
            </a:pPr>
            <a:r>
              <a:rPr lang="nb-NO" sz="1800" b="1" i="1" dirty="0">
                <a:solidFill>
                  <a:srgbClr val="C9808C"/>
                </a:solidFill>
              </a:rPr>
              <a:t>Skam</a:t>
            </a:r>
            <a:r>
              <a:rPr lang="nb-NO" sz="1800" i="1" dirty="0">
                <a:solidFill>
                  <a:srgbClr val="C9808C"/>
                </a:solidFill>
              </a:rPr>
              <a:t>: barnet mitt har vært stygg med andre</a:t>
            </a:r>
          </a:p>
          <a:p>
            <a:pPr marL="0" indent="0">
              <a:lnSpc>
                <a:spcPct val="100000"/>
              </a:lnSpc>
              <a:buNone/>
            </a:pPr>
            <a:r>
              <a:rPr lang="nb-NO" sz="1800" b="1" i="1" dirty="0">
                <a:solidFill>
                  <a:srgbClr val="C9808C"/>
                </a:solidFill>
              </a:rPr>
              <a:t>Skyld: </a:t>
            </a:r>
            <a:r>
              <a:rPr lang="nb-NO" sz="1800" i="1" dirty="0">
                <a:solidFill>
                  <a:srgbClr val="C9808C"/>
                </a:solidFill>
              </a:rPr>
              <a:t> hvorfor har jeg ikke skjønt dette</a:t>
            </a:r>
          </a:p>
          <a:p>
            <a:pPr marL="0" indent="0">
              <a:lnSpc>
                <a:spcPct val="100000"/>
              </a:lnSpc>
              <a:buNone/>
            </a:pPr>
            <a:r>
              <a:rPr lang="nb-NO" sz="1800" b="1" i="1" dirty="0">
                <a:solidFill>
                  <a:srgbClr val="C9808C"/>
                </a:solidFill>
              </a:rPr>
              <a:t>Sinne</a:t>
            </a:r>
            <a:r>
              <a:rPr lang="nb-NO" sz="1800" i="1" dirty="0">
                <a:solidFill>
                  <a:srgbClr val="C9808C"/>
                </a:solidFill>
              </a:rPr>
              <a:t>: dette skal han/hun jammen få høre!</a:t>
            </a:r>
          </a:p>
          <a:p>
            <a:pPr marL="0" indent="0">
              <a:lnSpc>
                <a:spcPct val="100000"/>
              </a:lnSpc>
              <a:buNone/>
            </a:pPr>
            <a:r>
              <a:rPr lang="nb-NO" sz="1800" b="1" i="1" dirty="0">
                <a:solidFill>
                  <a:srgbClr val="C9808C"/>
                </a:solidFill>
              </a:rPr>
              <a:t>Hjelpeløshet</a:t>
            </a:r>
            <a:r>
              <a:rPr lang="nb-NO" sz="1800" i="1" dirty="0">
                <a:solidFill>
                  <a:srgbClr val="C9808C"/>
                </a:solidFill>
              </a:rPr>
              <a:t>:  jeg aner ikke hva jeg skal gjøre</a:t>
            </a:r>
          </a:p>
        </p:txBody>
      </p:sp>
      <p:sp>
        <p:nvSpPr>
          <p:cNvPr id="2" name="Plassholder for innhold 1">
            <a:extLst>
              <a:ext uri="{FF2B5EF4-FFF2-40B4-BE49-F238E27FC236}">
                <a16:creationId xmlns:a16="http://schemas.microsoft.com/office/drawing/2014/main" id="{7BF9DB1F-DC63-3345-9DFE-2A224FE524A8}"/>
              </a:ext>
            </a:extLst>
          </p:cNvPr>
          <p:cNvSpPr>
            <a:spLocks noGrp="1"/>
          </p:cNvSpPr>
          <p:nvPr>
            <p:ph idx="13"/>
          </p:nvPr>
        </p:nvSpPr>
        <p:spPr>
          <a:xfrm>
            <a:off x="5066270" y="1369218"/>
            <a:ext cx="3682699" cy="2807303"/>
          </a:xfrm>
        </p:spPr>
        <p:txBody>
          <a:bodyPr/>
          <a:lstStyle/>
          <a:p>
            <a:pPr marL="0" indent="0">
              <a:buNone/>
            </a:pPr>
            <a:r>
              <a:rPr lang="nb-NO" b="1" dirty="0"/>
              <a:t>Viktig for barnet ditt</a:t>
            </a:r>
          </a:p>
          <a:p>
            <a:pPr marL="0" indent="0">
              <a:buNone/>
            </a:pPr>
            <a:r>
              <a:rPr lang="nb-NO" dirty="0"/>
              <a:t>Finn tid og sted for å prate om dette</a:t>
            </a:r>
          </a:p>
          <a:p>
            <a:pPr marL="0" indent="0">
              <a:buNone/>
            </a:pPr>
            <a:r>
              <a:rPr lang="nb-NO" dirty="0"/>
              <a:t>Takk barnet for at det forteller</a:t>
            </a:r>
          </a:p>
          <a:p>
            <a:pPr marL="0" indent="0">
              <a:buNone/>
            </a:pPr>
            <a:r>
              <a:rPr lang="nb-NO" dirty="0"/>
              <a:t>Gi barnet rom for å vise sine følelser</a:t>
            </a:r>
          </a:p>
          <a:p>
            <a:pPr marL="0" indent="0">
              <a:buNone/>
            </a:pPr>
            <a:r>
              <a:rPr lang="nb-NO" dirty="0"/>
              <a:t>Lytt til det barnet forteller</a:t>
            </a:r>
          </a:p>
          <a:p>
            <a:pPr marL="0" indent="0">
              <a:buNone/>
            </a:pPr>
            <a:r>
              <a:rPr lang="nb-NO" dirty="0"/>
              <a:t>Hør på barnets forslag til løsning</a:t>
            </a:r>
          </a:p>
          <a:p>
            <a:pPr marL="0" indent="0">
              <a:buNone/>
            </a:pPr>
            <a:r>
              <a:rPr lang="nb-NO" dirty="0"/>
              <a:t>Gi håp om at det kan løses</a:t>
            </a:r>
          </a:p>
        </p:txBody>
      </p:sp>
      <p:pic>
        <p:nvPicPr>
          <p:cNvPr id="7" name="Bilde 6">
            <a:extLst>
              <a:ext uri="{FF2B5EF4-FFF2-40B4-BE49-F238E27FC236}">
                <a16:creationId xmlns:a16="http://schemas.microsoft.com/office/drawing/2014/main" id="{4E8D346A-88D3-AF47-856D-C8812A5337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26405">
            <a:off x="3915461" y="1196472"/>
            <a:ext cx="1120404" cy="1233053"/>
          </a:xfrm>
          <a:prstGeom prst="rect">
            <a:avLst/>
          </a:prstGeom>
        </p:spPr>
      </p:pic>
      <p:pic>
        <p:nvPicPr>
          <p:cNvPr id="8" name="Plassholder for innhold 9">
            <a:extLst>
              <a:ext uri="{FF2B5EF4-FFF2-40B4-BE49-F238E27FC236}">
                <a16:creationId xmlns:a16="http://schemas.microsoft.com/office/drawing/2014/main" id="{EA9DFA7C-B6DC-2A46-BC76-D54FD57B1B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015" y="3426810"/>
            <a:ext cx="1241792" cy="1366646"/>
          </a:xfrm>
          <a:prstGeom prst="rect">
            <a:avLst/>
          </a:prstGeom>
        </p:spPr>
      </p:pic>
      <p:pic>
        <p:nvPicPr>
          <p:cNvPr id="9" name="Bilde 8">
            <a:extLst>
              <a:ext uri="{FF2B5EF4-FFF2-40B4-BE49-F238E27FC236}">
                <a16:creationId xmlns:a16="http://schemas.microsoft.com/office/drawing/2014/main" id="{FF91ECCD-F4B2-A843-842A-F76F8DBED3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0418" y="3703651"/>
            <a:ext cx="859338" cy="945739"/>
          </a:xfrm>
          <a:prstGeom prst="rect">
            <a:avLst/>
          </a:prstGeom>
        </p:spPr>
      </p:pic>
    </p:spTree>
    <p:extLst>
      <p:ext uri="{BB962C8B-B14F-4D97-AF65-F5344CB8AC3E}">
        <p14:creationId xmlns:p14="http://schemas.microsoft.com/office/powerpoint/2010/main" val="3512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02A828D-85B3-3C44-94E4-33B27EE93DC4}"/>
              </a:ext>
            </a:extLst>
          </p:cNvPr>
          <p:cNvSpPr>
            <a:spLocks noGrp="1"/>
          </p:cNvSpPr>
          <p:nvPr>
            <p:ph type="title"/>
          </p:nvPr>
        </p:nvSpPr>
        <p:spPr/>
        <p:txBody>
          <a:bodyPr>
            <a:normAutofit/>
          </a:bodyPr>
          <a:lstStyle/>
          <a:p>
            <a:pPr marL="161925" indent="-161925"/>
            <a:r>
              <a:rPr lang="nb-NO" sz="2400"/>
              <a:t>Mobbeombud for barnehage og grunnskole </a:t>
            </a:r>
          </a:p>
        </p:txBody>
      </p:sp>
      <p:sp>
        <p:nvSpPr>
          <p:cNvPr id="5" name="Plassholder for innhold 4">
            <a:extLst>
              <a:ext uri="{FF2B5EF4-FFF2-40B4-BE49-F238E27FC236}">
                <a16:creationId xmlns:a16="http://schemas.microsoft.com/office/drawing/2014/main" id="{AC4DFFF2-B833-284A-A1C1-0B31AFE807C1}"/>
              </a:ext>
            </a:extLst>
          </p:cNvPr>
          <p:cNvSpPr>
            <a:spLocks noGrp="1"/>
          </p:cNvSpPr>
          <p:nvPr>
            <p:ph idx="1"/>
          </p:nvPr>
        </p:nvSpPr>
        <p:spPr>
          <a:xfrm>
            <a:off x="396049" y="1369219"/>
            <a:ext cx="6173654" cy="2675243"/>
          </a:xfrm>
        </p:spPr>
        <p:txBody>
          <a:bodyPr>
            <a:normAutofit/>
          </a:bodyPr>
          <a:lstStyle/>
          <a:p>
            <a:pPr marL="323925" lvl="1" indent="-161925"/>
            <a:r>
              <a:rPr lang="nb-NO" sz="1400" dirty="0"/>
              <a:t>Lavterskeltilbud for barn, elever og foresatte</a:t>
            </a:r>
          </a:p>
          <a:p>
            <a:pPr marL="323925" lvl="1" indent="-161925"/>
            <a:r>
              <a:rPr lang="nb-NO" sz="1400" dirty="0"/>
              <a:t>Veileder og støtter i enkeltsaker</a:t>
            </a:r>
          </a:p>
          <a:p>
            <a:pPr marL="323925" lvl="1" indent="-161925"/>
            <a:r>
              <a:rPr lang="nb-NO" sz="1400" dirty="0">
                <a:cs typeface="Arial" panose="020B0604020202020204"/>
              </a:rPr>
              <a:t>Gir informasjon og opplæring </a:t>
            </a:r>
          </a:p>
          <a:p>
            <a:pPr marL="323925" lvl="1" indent="-161925"/>
            <a:r>
              <a:rPr lang="nb-NO" sz="1400" dirty="0"/>
              <a:t>Bidrar i alle faser -  forebyggende, i aktive saker og i etterkant av saker</a:t>
            </a:r>
            <a:endParaRPr lang="nb-NO" sz="1400" dirty="0">
              <a:cs typeface="Arial" panose="020B0604020202020204"/>
            </a:endParaRPr>
          </a:p>
          <a:p>
            <a:pPr marL="0" indent="0">
              <a:buNone/>
            </a:pPr>
            <a:endParaRPr lang="nb-NO" sz="1600" dirty="0"/>
          </a:p>
          <a:p>
            <a:pPr marL="0" indent="0">
              <a:buNone/>
            </a:pPr>
            <a:r>
              <a:rPr lang="nb-NO" sz="1600" b="1" dirty="0">
                <a:solidFill>
                  <a:srgbClr val="D3838F"/>
                </a:solidFill>
              </a:rPr>
              <a:t>Barnekonvensjonen</a:t>
            </a:r>
            <a:br>
              <a:rPr lang="nb-NO" sz="1600" b="1" dirty="0">
                <a:solidFill>
                  <a:srgbClr val="D3838F"/>
                </a:solidFill>
              </a:rPr>
            </a:br>
            <a:r>
              <a:rPr lang="nb-NO" sz="1600" b="1" dirty="0">
                <a:solidFill>
                  <a:srgbClr val="D3838F"/>
                </a:solidFill>
              </a:rPr>
              <a:t>Barnehageloven </a:t>
            </a:r>
            <a:r>
              <a:rPr lang="nb-NO" sz="1600" b="1" dirty="0" err="1">
                <a:solidFill>
                  <a:srgbClr val="D3838F"/>
                </a:solidFill>
              </a:rPr>
              <a:t>Kap</a:t>
            </a:r>
            <a:r>
              <a:rPr lang="nb-NO" sz="1600" b="1" dirty="0">
                <a:solidFill>
                  <a:srgbClr val="D3838F"/>
                </a:solidFill>
              </a:rPr>
              <a:t> 8</a:t>
            </a:r>
            <a:br>
              <a:rPr lang="nb-NO" sz="1600" b="1" dirty="0">
                <a:solidFill>
                  <a:srgbClr val="D3838F"/>
                </a:solidFill>
              </a:rPr>
            </a:br>
            <a:r>
              <a:rPr lang="nb-NO" sz="1600" b="1" dirty="0">
                <a:solidFill>
                  <a:srgbClr val="D3838F"/>
                </a:solidFill>
              </a:rPr>
              <a:t>Opplæringsloven </a:t>
            </a:r>
            <a:r>
              <a:rPr lang="nb-NO" sz="1600" b="1" dirty="0" err="1">
                <a:solidFill>
                  <a:srgbClr val="D3838F"/>
                </a:solidFill>
              </a:rPr>
              <a:t>Kap</a:t>
            </a:r>
            <a:r>
              <a:rPr lang="nb-NO" sz="1600" b="1" dirty="0">
                <a:solidFill>
                  <a:srgbClr val="D3838F"/>
                </a:solidFill>
              </a:rPr>
              <a:t> 12</a:t>
            </a:r>
            <a:endParaRPr lang="nb-NO" sz="1600" dirty="0"/>
          </a:p>
        </p:txBody>
      </p:sp>
      <p:sp>
        <p:nvSpPr>
          <p:cNvPr id="2" name="Rektangel 1">
            <a:extLst>
              <a:ext uri="{FF2B5EF4-FFF2-40B4-BE49-F238E27FC236}">
                <a16:creationId xmlns:a16="http://schemas.microsoft.com/office/drawing/2014/main" id="{9A4F23F7-0423-494D-AAB0-F8845DE50844}"/>
              </a:ext>
            </a:extLst>
          </p:cNvPr>
          <p:cNvSpPr/>
          <p:nvPr/>
        </p:nvSpPr>
        <p:spPr>
          <a:xfrm>
            <a:off x="304800" y="4197555"/>
            <a:ext cx="6002216" cy="307777"/>
          </a:xfrm>
          <a:prstGeom prst="rect">
            <a:avLst/>
          </a:prstGeom>
        </p:spPr>
        <p:txBody>
          <a:bodyPr wrap="square">
            <a:spAutoFit/>
          </a:bodyPr>
          <a:lstStyle/>
          <a:p>
            <a:r>
              <a:rPr lang="nb-NO" sz="1400" b="1" i="1"/>
              <a:t>lytte / være i dialog  / se det store bildet  / bruke fagkunnskap</a:t>
            </a:r>
          </a:p>
        </p:txBody>
      </p:sp>
      <p:pic>
        <p:nvPicPr>
          <p:cNvPr id="9" name="Bilde 8" descr="Et bilde som inneholder tekst&#10;&#10;Automatisk generert beskrivelse">
            <a:extLst>
              <a:ext uri="{FF2B5EF4-FFF2-40B4-BE49-F238E27FC236}">
                <a16:creationId xmlns:a16="http://schemas.microsoft.com/office/drawing/2014/main" id="{366148E4-37A1-0442-B8EF-13B3F1085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089" y="-33762"/>
            <a:ext cx="2836984" cy="5195734"/>
          </a:xfrm>
          <a:prstGeom prst="rect">
            <a:avLst/>
          </a:prstGeom>
        </p:spPr>
      </p:pic>
    </p:spTree>
    <p:extLst>
      <p:ext uri="{BB962C8B-B14F-4D97-AF65-F5344CB8AC3E}">
        <p14:creationId xmlns:p14="http://schemas.microsoft.com/office/powerpoint/2010/main" val="341174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FA2D09-54B4-D242-BD96-FF5E3B07E1D3}"/>
              </a:ext>
            </a:extLst>
          </p:cNvPr>
          <p:cNvSpPr>
            <a:spLocks noGrp="1"/>
          </p:cNvSpPr>
          <p:nvPr>
            <p:ph type="title"/>
          </p:nvPr>
        </p:nvSpPr>
        <p:spPr>
          <a:xfrm>
            <a:off x="363836" y="66473"/>
            <a:ext cx="3742471" cy="1052371"/>
          </a:xfrm>
        </p:spPr>
        <p:txBody>
          <a:bodyPr>
            <a:normAutofit/>
          </a:bodyPr>
          <a:lstStyle/>
          <a:p>
            <a:r>
              <a:rPr lang="nb-NO"/>
              <a:t>Hvordan snakker vi om / til  andre barn og foresatte?</a:t>
            </a:r>
          </a:p>
        </p:txBody>
      </p:sp>
      <p:sp>
        <p:nvSpPr>
          <p:cNvPr id="3" name="Plassholder for innhold 2">
            <a:extLst>
              <a:ext uri="{FF2B5EF4-FFF2-40B4-BE49-F238E27FC236}">
                <a16:creationId xmlns:a16="http://schemas.microsoft.com/office/drawing/2014/main" id="{5A99F0B8-FCD2-A34D-946D-F0611E819163}"/>
              </a:ext>
            </a:extLst>
          </p:cNvPr>
          <p:cNvSpPr>
            <a:spLocks noGrp="1"/>
          </p:cNvSpPr>
          <p:nvPr>
            <p:ph idx="1"/>
          </p:nvPr>
        </p:nvSpPr>
        <p:spPr>
          <a:xfrm>
            <a:off x="396051" y="1369218"/>
            <a:ext cx="3430090" cy="2807303"/>
          </a:xfrm>
        </p:spPr>
        <p:txBody>
          <a:bodyPr/>
          <a:lstStyle/>
          <a:p>
            <a:pPr>
              <a:buFont typeface="Wingdings" pitchFamily="2" charset="2"/>
              <a:buChar char="ü"/>
            </a:pPr>
            <a:r>
              <a:rPr lang="nb-NO"/>
              <a:t>Anerkjennelse</a:t>
            </a:r>
          </a:p>
          <a:p>
            <a:pPr>
              <a:buFont typeface="Wingdings" pitchFamily="2" charset="2"/>
              <a:buChar char="ü"/>
            </a:pPr>
            <a:r>
              <a:rPr lang="nb-NO"/>
              <a:t>Akseptere at det kan finnes andre sider /  måter å gjøre noe på</a:t>
            </a:r>
          </a:p>
          <a:p>
            <a:pPr>
              <a:buFont typeface="Wingdings" pitchFamily="2" charset="2"/>
              <a:buChar char="ü"/>
            </a:pPr>
            <a:r>
              <a:rPr lang="nb-NO"/>
              <a:t>Nysgjerrighet</a:t>
            </a:r>
          </a:p>
          <a:p>
            <a:pPr>
              <a:buFont typeface="Wingdings" pitchFamily="2" charset="2"/>
              <a:buChar char="ü"/>
            </a:pPr>
            <a:r>
              <a:rPr lang="nb-NO"/>
              <a:t>Samtale om det som skjer</a:t>
            </a:r>
          </a:p>
          <a:p>
            <a:pPr>
              <a:buFont typeface="Wingdings" pitchFamily="2" charset="2"/>
              <a:buChar char="ü"/>
            </a:pPr>
            <a:r>
              <a:rPr lang="nb-NO"/>
              <a:t>Gi råd og veiledning basert på kunnskap </a:t>
            </a:r>
          </a:p>
          <a:p>
            <a:pPr marL="0" indent="0">
              <a:buNone/>
            </a:pPr>
            <a:endParaRPr lang="nb-NO"/>
          </a:p>
          <a:p>
            <a:pPr>
              <a:buFont typeface="Wingdings" pitchFamily="2" charset="2"/>
              <a:buChar char="ü"/>
            </a:pPr>
            <a:endParaRPr lang="nb-NO"/>
          </a:p>
          <a:p>
            <a:pPr>
              <a:buFont typeface="Wingdings" pitchFamily="2" charset="2"/>
              <a:buChar char="ü"/>
            </a:pPr>
            <a:endParaRPr lang="nb-NO"/>
          </a:p>
        </p:txBody>
      </p:sp>
      <p:grpSp>
        <p:nvGrpSpPr>
          <p:cNvPr id="54" name="Gruppe 53">
            <a:extLst>
              <a:ext uri="{FF2B5EF4-FFF2-40B4-BE49-F238E27FC236}">
                <a16:creationId xmlns:a16="http://schemas.microsoft.com/office/drawing/2014/main" id="{87242EB9-BD0F-194B-8A19-0DA0332FF567}"/>
              </a:ext>
            </a:extLst>
          </p:cNvPr>
          <p:cNvGrpSpPr/>
          <p:nvPr/>
        </p:nvGrpSpPr>
        <p:grpSpPr>
          <a:xfrm>
            <a:off x="3552944" y="3028687"/>
            <a:ext cx="2118171" cy="1655169"/>
            <a:chOff x="2866308" y="3391835"/>
            <a:chExt cx="2118171" cy="1655169"/>
          </a:xfrm>
        </p:grpSpPr>
        <p:grpSp>
          <p:nvGrpSpPr>
            <p:cNvPr id="37" name="Gruppe 36">
              <a:extLst>
                <a:ext uri="{FF2B5EF4-FFF2-40B4-BE49-F238E27FC236}">
                  <a16:creationId xmlns:a16="http://schemas.microsoft.com/office/drawing/2014/main" id="{7C60C036-4D73-D64E-8075-7B6D8EC8CC59}"/>
                </a:ext>
              </a:extLst>
            </p:cNvPr>
            <p:cNvGrpSpPr/>
            <p:nvPr/>
          </p:nvGrpSpPr>
          <p:grpSpPr>
            <a:xfrm flipH="1">
              <a:off x="2866308" y="3391835"/>
              <a:ext cx="2118171" cy="1655169"/>
              <a:chOff x="4148336" y="2772869"/>
              <a:chExt cx="2312214" cy="1696561"/>
            </a:xfrm>
          </p:grpSpPr>
          <p:sp>
            <p:nvSpPr>
              <p:cNvPr id="38" name="Avrundet rektangel 37">
                <a:extLst>
                  <a:ext uri="{FF2B5EF4-FFF2-40B4-BE49-F238E27FC236}">
                    <a16:creationId xmlns:a16="http://schemas.microsoft.com/office/drawing/2014/main" id="{FFC2B79C-E1B7-C045-B55A-ACAE68BE2A6E}"/>
                  </a:ext>
                </a:extLst>
              </p:cNvPr>
              <p:cNvSpPr/>
              <p:nvPr/>
            </p:nvSpPr>
            <p:spPr>
              <a:xfrm>
                <a:off x="4148336" y="2772869"/>
                <a:ext cx="2312214" cy="950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Trekant 38">
                <a:extLst>
                  <a:ext uri="{FF2B5EF4-FFF2-40B4-BE49-F238E27FC236}">
                    <a16:creationId xmlns:a16="http://schemas.microsoft.com/office/drawing/2014/main" id="{94D6C611-ED0B-934A-BD48-813BE5147B4A}"/>
                  </a:ext>
                </a:extLst>
              </p:cNvPr>
              <p:cNvSpPr/>
              <p:nvPr/>
            </p:nvSpPr>
            <p:spPr>
              <a:xfrm rot="12259491">
                <a:off x="5718598" y="3596292"/>
                <a:ext cx="379800" cy="8731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9" name="TekstSylinder 18">
              <a:extLst>
                <a:ext uri="{FF2B5EF4-FFF2-40B4-BE49-F238E27FC236}">
                  <a16:creationId xmlns:a16="http://schemas.microsoft.com/office/drawing/2014/main" id="{0ECF2A9D-361D-C147-A7DA-0E09CED0EA9C}"/>
                </a:ext>
              </a:extLst>
            </p:cNvPr>
            <p:cNvSpPr txBox="1"/>
            <p:nvPr/>
          </p:nvSpPr>
          <p:spPr>
            <a:xfrm>
              <a:off x="3013275" y="3518760"/>
              <a:ext cx="1772953" cy="738664"/>
            </a:xfrm>
            <a:prstGeom prst="rect">
              <a:avLst/>
            </a:prstGeom>
            <a:noFill/>
          </p:spPr>
          <p:txBody>
            <a:bodyPr wrap="square" rtlCol="0">
              <a:spAutoFit/>
            </a:bodyPr>
            <a:lstStyle/>
            <a:p>
              <a:r>
                <a:rPr lang="nb-NO" sz="1400" b="1">
                  <a:solidFill>
                    <a:schemeClr val="bg1"/>
                  </a:solidFill>
                </a:rPr>
                <a:t>Hm. Det var rart, er du sikker på at det stemmer?</a:t>
              </a:r>
            </a:p>
          </p:txBody>
        </p:sp>
      </p:grpSp>
      <p:grpSp>
        <p:nvGrpSpPr>
          <p:cNvPr id="55" name="Gruppe 54">
            <a:extLst>
              <a:ext uri="{FF2B5EF4-FFF2-40B4-BE49-F238E27FC236}">
                <a16:creationId xmlns:a16="http://schemas.microsoft.com/office/drawing/2014/main" id="{D9CAF387-8DDB-6641-A5AB-89E5850A86C7}"/>
              </a:ext>
            </a:extLst>
          </p:cNvPr>
          <p:cNvGrpSpPr/>
          <p:nvPr/>
        </p:nvGrpSpPr>
        <p:grpSpPr>
          <a:xfrm>
            <a:off x="4106307" y="1317673"/>
            <a:ext cx="2118171" cy="1655169"/>
            <a:chOff x="2905055" y="1154558"/>
            <a:chExt cx="2118171" cy="1655169"/>
          </a:xfrm>
        </p:grpSpPr>
        <p:grpSp>
          <p:nvGrpSpPr>
            <p:cNvPr id="43" name="Gruppe 42">
              <a:extLst>
                <a:ext uri="{FF2B5EF4-FFF2-40B4-BE49-F238E27FC236}">
                  <a16:creationId xmlns:a16="http://schemas.microsoft.com/office/drawing/2014/main" id="{13EAD128-F7AD-8C4E-97F8-995484CAAA27}"/>
                </a:ext>
              </a:extLst>
            </p:cNvPr>
            <p:cNvGrpSpPr/>
            <p:nvPr/>
          </p:nvGrpSpPr>
          <p:grpSpPr>
            <a:xfrm flipH="1">
              <a:off x="2905055" y="1154558"/>
              <a:ext cx="2118171" cy="1655169"/>
              <a:chOff x="4148336" y="2772869"/>
              <a:chExt cx="2312214" cy="1696561"/>
            </a:xfrm>
          </p:grpSpPr>
          <p:sp>
            <p:nvSpPr>
              <p:cNvPr id="44" name="Avrundet rektangel 43">
                <a:extLst>
                  <a:ext uri="{FF2B5EF4-FFF2-40B4-BE49-F238E27FC236}">
                    <a16:creationId xmlns:a16="http://schemas.microsoft.com/office/drawing/2014/main" id="{D5F28D5E-CD75-4C4A-97BF-2B7C82AF6760}"/>
                  </a:ext>
                </a:extLst>
              </p:cNvPr>
              <p:cNvSpPr/>
              <p:nvPr/>
            </p:nvSpPr>
            <p:spPr>
              <a:xfrm>
                <a:off x="4148336" y="2772869"/>
                <a:ext cx="2312214" cy="950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rekant 44">
                <a:extLst>
                  <a:ext uri="{FF2B5EF4-FFF2-40B4-BE49-F238E27FC236}">
                    <a16:creationId xmlns:a16="http://schemas.microsoft.com/office/drawing/2014/main" id="{8FE1EA5F-9201-3F47-908E-0A7737F86712}"/>
                  </a:ext>
                </a:extLst>
              </p:cNvPr>
              <p:cNvSpPr/>
              <p:nvPr/>
            </p:nvSpPr>
            <p:spPr>
              <a:xfrm rot="12259491">
                <a:off x="5718598" y="3596292"/>
                <a:ext cx="379800" cy="8731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9" name="TekstSylinder 48">
              <a:extLst>
                <a:ext uri="{FF2B5EF4-FFF2-40B4-BE49-F238E27FC236}">
                  <a16:creationId xmlns:a16="http://schemas.microsoft.com/office/drawing/2014/main" id="{A2A06DF7-426E-8D41-A8E4-C3E1237EF157}"/>
                </a:ext>
              </a:extLst>
            </p:cNvPr>
            <p:cNvSpPr txBox="1"/>
            <p:nvPr/>
          </p:nvSpPr>
          <p:spPr>
            <a:xfrm>
              <a:off x="3067718" y="1239300"/>
              <a:ext cx="1772953" cy="738664"/>
            </a:xfrm>
            <a:prstGeom prst="rect">
              <a:avLst/>
            </a:prstGeom>
            <a:noFill/>
          </p:spPr>
          <p:txBody>
            <a:bodyPr wrap="square" rtlCol="0">
              <a:spAutoFit/>
            </a:bodyPr>
            <a:lstStyle/>
            <a:p>
              <a:r>
                <a:rPr lang="nb-NO" sz="1400" b="1">
                  <a:solidFill>
                    <a:schemeClr val="bg1"/>
                  </a:solidFill>
                </a:rPr>
                <a:t>Så flott at du gir beskjed – dette må vi snakke mer om</a:t>
              </a:r>
            </a:p>
          </p:txBody>
        </p:sp>
      </p:grpSp>
      <p:grpSp>
        <p:nvGrpSpPr>
          <p:cNvPr id="56" name="Gruppe 55">
            <a:extLst>
              <a:ext uri="{FF2B5EF4-FFF2-40B4-BE49-F238E27FC236}">
                <a16:creationId xmlns:a16="http://schemas.microsoft.com/office/drawing/2014/main" id="{AA9A800F-A0DE-4C41-A514-B3399C4F2804}"/>
              </a:ext>
            </a:extLst>
          </p:cNvPr>
          <p:cNvGrpSpPr/>
          <p:nvPr/>
        </p:nvGrpSpPr>
        <p:grpSpPr>
          <a:xfrm>
            <a:off x="5671115" y="259433"/>
            <a:ext cx="2118171" cy="1684102"/>
            <a:chOff x="5390850" y="207326"/>
            <a:chExt cx="2118171" cy="1684102"/>
          </a:xfrm>
        </p:grpSpPr>
        <p:grpSp>
          <p:nvGrpSpPr>
            <p:cNvPr id="46" name="Gruppe 45">
              <a:extLst>
                <a:ext uri="{FF2B5EF4-FFF2-40B4-BE49-F238E27FC236}">
                  <a16:creationId xmlns:a16="http://schemas.microsoft.com/office/drawing/2014/main" id="{BB244880-AA4D-C043-8767-E9262D3F5746}"/>
                </a:ext>
              </a:extLst>
            </p:cNvPr>
            <p:cNvGrpSpPr/>
            <p:nvPr/>
          </p:nvGrpSpPr>
          <p:grpSpPr>
            <a:xfrm>
              <a:off x="5390850" y="207326"/>
              <a:ext cx="2118171" cy="1684102"/>
              <a:chOff x="4767757" y="2773562"/>
              <a:chExt cx="2312214" cy="1726217"/>
            </a:xfrm>
          </p:grpSpPr>
          <p:sp>
            <p:nvSpPr>
              <p:cNvPr id="47" name="Avrundet rektangel 46">
                <a:extLst>
                  <a:ext uri="{FF2B5EF4-FFF2-40B4-BE49-F238E27FC236}">
                    <a16:creationId xmlns:a16="http://schemas.microsoft.com/office/drawing/2014/main" id="{947F6B9C-45CF-414F-A650-B36DA65F63A7}"/>
                  </a:ext>
                </a:extLst>
              </p:cNvPr>
              <p:cNvSpPr/>
              <p:nvPr/>
            </p:nvSpPr>
            <p:spPr>
              <a:xfrm>
                <a:off x="4767757" y="2773562"/>
                <a:ext cx="2312214" cy="950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8" name="Trekant 47">
                <a:extLst>
                  <a:ext uri="{FF2B5EF4-FFF2-40B4-BE49-F238E27FC236}">
                    <a16:creationId xmlns:a16="http://schemas.microsoft.com/office/drawing/2014/main" id="{D000085B-8FF9-7B46-A3C7-CB6063A044C7}"/>
                  </a:ext>
                </a:extLst>
              </p:cNvPr>
              <p:cNvSpPr/>
              <p:nvPr/>
            </p:nvSpPr>
            <p:spPr>
              <a:xfrm rot="12259491">
                <a:off x="5473263" y="3626641"/>
                <a:ext cx="379800" cy="8731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0" name="TekstSylinder 49">
              <a:extLst>
                <a:ext uri="{FF2B5EF4-FFF2-40B4-BE49-F238E27FC236}">
                  <a16:creationId xmlns:a16="http://schemas.microsoft.com/office/drawing/2014/main" id="{16F79F05-A031-7E47-AFA2-A7F89F15C7D8}"/>
                </a:ext>
              </a:extLst>
            </p:cNvPr>
            <p:cNvSpPr txBox="1"/>
            <p:nvPr/>
          </p:nvSpPr>
          <p:spPr>
            <a:xfrm>
              <a:off x="5575165" y="393084"/>
              <a:ext cx="1772953" cy="523220"/>
            </a:xfrm>
            <a:prstGeom prst="rect">
              <a:avLst/>
            </a:prstGeom>
            <a:noFill/>
          </p:spPr>
          <p:txBody>
            <a:bodyPr wrap="square" rtlCol="0">
              <a:spAutoFit/>
            </a:bodyPr>
            <a:lstStyle/>
            <a:p>
              <a:r>
                <a:rPr lang="nb-NO" sz="1400" b="1">
                  <a:solidFill>
                    <a:schemeClr val="bg1"/>
                  </a:solidFill>
                </a:rPr>
                <a:t>Uff. Jeg skjønner at du er bekymret</a:t>
              </a:r>
            </a:p>
          </p:txBody>
        </p:sp>
      </p:grpSp>
      <p:grpSp>
        <p:nvGrpSpPr>
          <p:cNvPr id="58" name="Gruppe 57">
            <a:extLst>
              <a:ext uri="{FF2B5EF4-FFF2-40B4-BE49-F238E27FC236}">
                <a16:creationId xmlns:a16="http://schemas.microsoft.com/office/drawing/2014/main" id="{6C468F28-852F-0B43-9796-BCB1D8E9438A}"/>
              </a:ext>
            </a:extLst>
          </p:cNvPr>
          <p:cNvGrpSpPr/>
          <p:nvPr/>
        </p:nvGrpSpPr>
        <p:grpSpPr>
          <a:xfrm>
            <a:off x="6933359" y="1362231"/>
            <a:ext cx="2118171" cy="1655169"/>
            <a:chOff x="7038091" y="391119"/>
            <a:chExt cx="2118171" cy="1655169"/>
          </a:xfrm>
        </p:grpSpPr>
        <p:grpSp>
          <p:nvGrpSpPr>
            <p:cNvPr id="40" name="Gruppe 39">
              <a:extLst>
                <a:ext uri="{FF2B5EF4-FFF2-40B4-BE49-F238E27FC236}">
                  <a16:creationId xmlns:a16="http://schemas.microsoft.com/office/drawing/2014/main" id="{18296EE2-7939-4449-9BB9-AA59B05B1901}"/>
                </a:ext>
              </a:extLst>
            </p:cNvPr>
            <p:cNvGrpSpPr/>
            <p:nvPr/>
          </p:nvGrpSpPr>
          <p:grpSpPr>
            <a:xfrm>
              <a:off x="7038091" y="391119"/>
              <a:ext cx="2118171" cy="1655169"/>
              <a:chOff x="4148336" y="2772869"/>
              <a:chExt cx="2312214" cy="1696561"/>
            </a:xfrm>
          </p:grpSpPr>
          <p:sp>
            <p:nvSpPr>
              <p:cNvPr id="41" name="Avrundet rektangel 40">
                <a:extLst>
                  <a:ext uri="{FF2B5EF4-FFF2-40B4-BE49-F238E27FC236}">
                    <a16:creationId xmlns:a16="http://schemas.microsoft.com/office/drawing/2014/main" id="{0E5AA3AC-021B-F945-8F0A-D6F2039470BE}"/>
                  </a:ext>
                </a:extLst>
              </p:cNvPr>
              <p:cNvSpPr/>
              <p:nvPr/>
            </p:nvSpPr>
            <p:spPr>
              <a:xfrm>
                <a:off x="4148336" y="2772869"/>
                <a:ext cx="2312214" cy="950045"/>
              </a:xfrm>
              <a:prstGeom prst="round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Trekant 41">
                <a:extLst>
                  <a:ext uri="{FF2B5EF4-FFF2-40B4-BE49-F238E27FC236}">
                    <a16:creationId xmlns:a16="http://schemas.microsoft.com/office/drawing/2014/main" id="{49F80604-96E6-A04D-8F9B-B09BC8B48245}"/>
                  </a:ext>
                </a:extLst>
              </p:cNvPr>
              <p:cNvSpPr/>
              <p:nvPr/>
            </p:nvSpPr>
            <p:spPr>
              <a:xfrm rot="12259491">
                <a:off x="5718598" y="3596292"/>
                <a:ext cx="379800" cy="873138"/>
              </a:xfrm>
              <a:prstGeom prst="triangle">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1" name="TekstSylinder 50">
              <a:extLst>
                <a:ext uri="{FF2B5EF4-FFF2-40B4-BE49-F238E27FC236}">
                  <a16:creationId xmlns:a16="http://schemas.microsoft.com/office/drawing/2014/main" id="{3B945F00-69FB-8F47-B1FB-1F0312741390}"/>
                </a:ext>
              </a:extLst>
            </p:cNvPr>
            <p:cNvSpPr txBox="1"/>
            <p:nvPr/>
          </p:nvSpPr>
          <p:spPr>
            <a:xfrm>
              <a:off x="7244326" y="616303"/>
              <a:ext cx="1772953" cy="523220"/>
            </a:xfrm>
            <a:prstGeom prst="rect">
              <a:avLst/>
            </a:prstGeom>
            <a:noFill/>
          </p:spPr>
          <p:txBody>
            <a:bodyPr wrap="square" rtlCol="0">
              <a:spAutoFit/>
            </a:bodyPr>
            <a:lstStyle/>
            <a:p>
              <a:r>
                <a:rPr lang="nb-NO" sz="1400" b="1">
                  <a:solidFill>
                    <a:schemeClr val="bg1"/>
                  </a:solidFill>
                </a:rPr>
                <a:t>Nei, det tror jeg ikke noe på</a:t>
              </a:r>
            </a:p>
          </p:txBody>
        </p:sp>
      </p:grpSp>
      <p:grpSp>
        <p:nvGrpSpPr>
          <p:cNvPr id="57" name="Gruppe 56">
            <a:extLst>
              <a:ext uri="{FF2B5EF4-FFF2-40B4-BE49-F238E27FC236}">
                <a16:creationId xmlns:a16="http://schemas.microsoft.com/office/drawing/2014/main" id="{033F4486-7CAB-9E49-9F85-FC8E5E339DC6}"/>
              </a:ext>
            </a:extLst>
          </p:cNvPr>
          <p:cNvGrpSpPr/>
          <p:nvPr/>
        </p:nvGrpSpPr>
        <p:grpSpPr>
          <a:xfrm>
            <a:off x="5921912" y="2602770"/>
            <a:ext cx="2118171" cy="1655168"/>
            <a:chOff x="5401465" y="2687879"/>
            <a:chExt cx="2118171" cy="1655168"/>
          </a:xfrm>
        </p:grpSpPr>
        <p:grpSp>
          <p:nvGrpSpPr>
            <p:cNvPr id="28" name="Gruppe 27">
              <a:extLst>
                <a:ext uri="{FF2B5EF4-FFF2-40B4-BE49-F238E27FC236}">
                  <a16:creationId xmlns:a16="http://schemas.microsoft.com/office/drawing/2014/main" id="{0448FE99-CC52-0C45-94D0-9B8243DCA722}"/>
                </a:ext>
              </a:extLst>
            </p:cNvPr>
            <p:cNvGrpSpPr/>
            <p:nvPr/>
          </p:nvGrpSpPr>
          <p:grpSpPr>
            <a:xfrm flipH="1">
              <a:off x="5401465" y="2687879"/>
              <a:ext cx="2118171" cy="1655168"/>
              <a:chOff x="4148335" y="2772870"/>
              <a:chExt cx="2312214" cy="1696560"/>
            </a:xfrm>
          </p:grpSpPr>
          <p:sp>
            <p:nvSpPr>
              <p:cNvPr id="29" name="Avrundet rektangel 28">
                <a:extLst>
                  <a:ext uri="{FF2B5EF4-FFF2-40B4-BE49-F238E27FC236}">
                    <a16:creationId xmlns:a16="http://schemas.microsoft.com/office/drawing/2014/main" id="{FF1A29FA-121C-B747-BE7C-7EF1F4BA815F}"/>
                  </a:ext>
                </a:extLst>
              </p:cNvPr>
              <p:cNvSpPr/>
              <p:nvPr/>
            </p:nvSpPr>
            <p:spPr>
              <a:xfrm flipH="1">
                <a:off x="4148335" y="2772870"/>
                <a:ext cx="2312214" cy="950045"/>
              </a:xfrm>
              <a:prstGeom prst="round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Trekant 29">
                <a:extLst>
                  <a:ext uri="{FF2B5EF4-FFF2-40B4-BE49-F238E27FC236}">
                    <a16:creationId xmlns:a16="http://schemas.microsoft.com/office/drawing/2014/main" id="{76135D76-304D-8247-9673-A7FB509B13EA}"/>
                  </a:ext>
                </a:extLst>
              </p:cNvPr>
              <p:cNvSpPr/>
              <p:nvPr/>
            </p:nvSpPr>
            <p:spPr>
              <a:xfrm rot="9340509" flipH="1">
                <a:off x="5718598" y="3596292"/>
                <a:ext cx="379800" cy="873138"/>
              </a:xfrm>
              <a:prstGeom prst="triangle">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53" name="TekstSylinder 52">
              <a:extLst>
                <a:ext uri="{FF2B5EF4-FFF2-40B4-BE49-F238E27FC236}">
                  <a16:creationId xmlns:a16="http://schemas.microsoft.com/office/drawing/2014/main" id="{3A2EF905-B739-E54E-93E0-6412664B1B56}"/>
                </a:ext>
              </a:extLst>
            </p:cNvPr>
            <p:cNvSpPr txBox="1"/>
            <p:nvPr/>
          </p:nvSpPr>
          <p:spPr>
            <a:xfrm>
              <a:off x="5420860" y="2869238"/>
              <a:ext cx="2029995" cy="523220"/>
            </a:xfrm>
            <a:prstGeom prst="rect">
              <a:avLst/>
            </a:prstGeom>
            <a:noFill/>
          </p:spPr>
          <p:txBody>
            <a:bodyPr wrap="square" rtlCol="0">
              <a:spAutoFit/>
            </a:bodyPr>
            <a:lstStyle/>
            <a:p>
              <a:r>
                <a:rPr lang="nb-NO" sz="1400" b="1">
                  <a:solidFill>
                    <a:schemeClr val="bg1"/>
                  </a:solidFill>
                </a:rPr>
                <a:t>Jaja, de får ordne opp selv</a:t>
              </a:r>
            </a:p>
          </p:txBody>
        </p:sp>
      </p:grpSp>
    </p:spTree>
    <p:extLst>
      <p:ext uri="{BB962C8B-B14F-4D97-AF65-F5344CB8AC3E}">
        <p14:creationId xmlns:p14="http://schemas.microsoft.com/office/powerpoint/2010/main" val="32988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9E39EAF-5929-4A4A-A113-D2B866C6200D}"/>
              </a:ext>
            </a:extLst>
          </p:cNvPr>
          <p:cNvSpPr/>
          <p:nvPr/>
        </p:nvSpPr>
        <p:spPr>
          <a:xfrm>
            <a:off x="-112295" y="3782078"/>
            <a:ext cx="9480884" cy="1190975"/>
          </a:xfrm>
          <a:prstGeom prst="rect">
            <a:avLst/>
          </a:prstGeom>
          <a:solidFill>
            <a:srgbClr val="D38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AB7CF76-4A33-B848-92D3-5AA2E0024269}"/>
              </a:ext>
            </a:extLst>
          </p:cNvPr>
          <p:cNvSpPr>
            <a:spLocks noGrp="1"/>
          </p:cNvSpPr>
          <p:nvPr>
            <p:ph type="title"/>
          </p:nvPr>
        </p:nvSpPr>
        <p:spPr/>
        <p:txBody>
          <a:bodyPr/>
          <a:lstStyle/>
          <a:p>
            <a:r>
              <a:rPr lang="nb-NO"/>
              <a:t>Dette gjør hverdagen tryggere for våre barn</a:t>
            </a:r>
          </a:p>
        </p:txBody>
      </p:sp>
      <p:sp>
        <p:nvSpPr>
          <p:cNvPr id="3" name="Plassholder for innhold 2">
            <a:extLst>
              <a:ext uri="{FF2B5EF4-FFF2-40B4-BE49-F238E27FC236}">
                <a16:creationId xmlns:a16="http://schemas.microsoft.com/office/drawing/2014/main" id="{EB8BBCE6-2CF9-DA41-83E1-3860315AFBCE}"/>
              </a:ext>
            </a:extLst>
          </p:cNvPr>
          <p:cNvSpPr>
            <a:spLocks noGrp="1"/>
          </p:cNvSpPr>
          <p:nvPr>
            <p:ph idx="1"/>
          </p:nvPr>
        </p:nvSpPr>
        <p:spPr>
          <a:xfrm>
            <a:off x="396051" y="1369219"/>
            <a:ext cx="8290750" cy="2182903"/>
          </a:xfrm>
        </p:spPr>
        <p:txBody>
          <a:bodyPr numCol="2" spcCol="360000">
            <a:normAutofit fontScale="85000" lnSpcReduction="10000"/>
          </a:bodyPr>
          <a:lstStyle/>
          <a:p>
            <a:pPr>
              <a:lnSpc>
                <a:spcPct val="120000"/>
              </a:lnSpc>
            </a:pPr>
            <a:r>
              <a:rPr lang="nb-NO" sz="1600" dirty="0"/>
              <a:t>Nettbruk: Sett deg inn aldersgrenser,  personvern og påvirkningskraft</a:t>
            </a:r>
          </a:p>
          <a:p>
            <a:pPr>
              <a:lnSpc>
                <a:spcPct val="120000"/>
              </a:lnSpc>
            </a:pPr>
            <a:r>
              <a:rPr lang="nb-NO" sz="1600" dirty="0"/>
              <a:t>Vis interesse for det barnet ditt synes er kjekt </a:t>
            </a:r>
          </a:p>
          <a:p>
            <a:pPr>
              <a:lnSpc>
                <a:spcPct val="120000"/>
              </a:lnSpc>
            </a:pPr>
            <a:r>
              <a:rPr lang="nb-NO" sz="1600" dirty="0"/>
              <a:t>Lytt og vær tilgjengelig</a:t>
            </a:r>
          </a:p>
          <a:p>
            <a:pPr>
              <a:lnSpc>
                <a:spcPct val="120000"/>
              </a:lnSpc>
            </a:pPr>
            <a:r>
              <a:rPr lang="nb-NO" sz="1600" dirty="0"/>
              <a:t>Vær forberedt på at ditt barn</a:t>
            </a:r>
          </a:p>
          <a:p>
            <a:pPr lvl="1">
              <a:lnSpc>
                <a:spcPct val="120000"/>
              </a:lnSpc>
            </a:pPr>
            <a:r>
              <a:rPr lang="nb-NO" sz="1600" dirty="0"/>
              <a:t>Kan oppleve krenkelser</a:t>
            </a:r>
          </a:p>
          <a:p>
            <a:pPr lvl="1">
              <a:lnSpc>
                <a:spcPct val="120000"/>
              </a:lnSpc>
            </a:pPr>
            <a:r>
              <a:rPr lang="nb-NO" sz="1600" dirty="0"/>
              <a:t>Kan krenke andre</a:t>
            </a:r>
          </a:p>
          <a:p>
            <a:pPr>
              <a:lnSpc>
                <a:spcPct val="120000"/>
              </a:lnSpc>
            </a:pPr>
            <a:r>
              <a:rPr lang="nb-NO" sz="1600" dirty="0"/>
              <a:t>Husk at barnet ditt er et barn – det trenger veiledning</a:t>
            </a:r>
          </a:p>
          <a:p>
            <a:pPr>
              <a:lnSpc>
                <a:spcPct val="120000"/>
              </a:lnSpc>
            </a:pPr>
            <a:r>
              <a:rPr lang="nb-NO" sz="1600" dirty="0"/>
              <a:t>Støtt barnet ditt i å finne løsninger</a:t>
            </a:r>
          </a:p>
          <a:p>
            <a:pPr>
              <a:lnSpc>
                <a:spcPct val="120000"/>
              </a:lnSpc>
            </a:pPr>
            <a:r>
              <a:rPr lang="nb-NO" sz="1600" dirty="0"/>
              <a:t>Vær åpen og lyttende i møte med andre foreldre</a:t>
            </a:r>
          </a:p>
          <a:p>
            <a:pPr>
              <a:lnSpc>
                <a:spcPct val="120000"/>
              </a:lnSpc>
            </a:pPr>
            <a:r>
              <a:rPr lang="nb-NO" sz="1600" dirty="0"/>
              <a:t>Støtt skolen i arbeid for inkludering og vennskap</a:t>
            </a:r>
          </a:p>
          <a:p>
            <a:pPr>
              <a:lnSpc>
                <a:spcPct val="120000"/>
              </a:lnSpc>
            </a:pPr>
            <a:r>
              <a:rPr lang="nb-NO" sz="1600" dirty="0"/>
              <a:t>Vær en god rollemodell</a:t>
            </a:r>
          </a:p>
          <a:p>
            <a:endParaRPr lang="nb-NO" sz="1200" dirty="0"/>
          </a:p>
        </p:txBody>
      </p:sp>
      <p:sp>
        <p:nvSpPr>
          <p:cNvPr id="10" name="TekstSylinder 9">
            <a:extLst>
              <a:ext uri="{FF2B5EF4-FFF2-40B4-BE49-F238E27FC236}">
                <a16:creationId xmlns:a16="http://schemas.microsoft.com/office/drawing/2014/main" id="{5877E248-E82D-7C4A-B3B8-BAF760F523B4}"/>
              </a:ext>
            </a:extLst>
          </p:cNvPr>
          <p:cNvSpPr txBox="1"/>
          <p:nvPr/>
        </p:nvSpPr>
        <p:spPr>
          <a:xfrm>
            <a:off x="358539" y="3912100"/>
            <a:ext cx="9350944" cy="830997"/>
          </a:xfrm>
          <a:prstGeom prst="rect">
            <a:avLst/>
          </a:prstGeom>
          <a:noFill/>
          <a:ln>
            <a:noFill/>
          </a:ln>
        </p:spPr>
        <p:txBody>
          <a:bodyPr wrap="square" rtlCol="0">
            <a:spAutoFit/>
          </a:bodyPr>
          <a:lstStyle/>
          <a:p>
            <a:r>
              <a:rPr lang="nb-NO" sz="2400" b="1">
                <a:solidFill>
                  <a:schemeClr val="bg1"/>
                </a:solidFill>
              </a:rPr>
              <a:t>Barn trenger å erfare at det nytter å si fra, og de trenger erfaringer med at det går an å ordne opp</a:t>
            </a:r>
          </a:p>
        </p:txBody>
      </p:sp>
    </p:spTree>
    <p:extLst>
      <p:ext uri="{BB962C8B-B14F-4D97-AF65-F5344CB8AC3E}">
        <p14:creationId xmlns:p14="http://schemas.microsoft.com/office/powerpoint/2010/main" val="107625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00E02E5-429D-8E48-9118-5B596EFE6D50}"/>
              </a:ext>
            </a:extLst>
          </p:cNvPr>
          <p:cNvSpPr>
            <a:spLocks noGrp="1"/>
          </p:cNvSpPr>
          <p:nvPr>
            <p:ph type="title" idx="4294967295"/>
          </p:nvPr>
        </p:nvSpPr>
        <p:spPr>
          <a:xfrm>
            <a:off x="423334" y="0"/>
            <a:ext cx="7200900" cy="717550"/>
          </a:xfrm>
        </p:spPr>
        <p:txBody>
          <a:bodyPr/>
          <a:lstStyle/>
          <a:p>
            <a:r>
              <a:rPr lang="nb-NO"/>
              <a:t>Nyttige nettsteder</a:t>
            </a:r>
          </a:p>
        </p:txBody>
      </p:sp>
      <p:sp>
        <p:nvSpPr>
          <p:cNvPr id="4" name="Plassholder for innhold 3">
            <a:extLst>
              <a:ext uri="{FF2B5EF4-FFF2-40B4-BE49-F238E27FC236}">
                <a16:creationId xmlns:a16="http://schemas.microsoft.com/office/drawing/2014/main" id="{8A735219-45E9-7C4A-BED5-99428740156E}"/>
              </a:ext>
            </a:extLst>
          </p:cNvPr>
          <p:cNvSpPr>
            <a:spLocks noGrp="1"/>
          </p:cNvSpPr>
          <p:nvPr>
            <p:ph idx="4294967295"/>
          </p:nvPr>
        </p:nvSpPr>
        <p:spPr>
          <a:xfrm>
            <a:off x="423334" y="1063625"/>
            <a:ext cx="8482012" cy="3538538"/>
          </a:xfrm>
        </p:spPr>
        <p:txBody>
          <a:bodyPr>
            <a:normAutofit/>
          </a:bodyPr>
          <a:lstStyle/>
          <a:p>
            <a:r>
              <a:rPr lang="nb-NO" sz="1100" dirty="0"/>
              <a:t>Samarbeid hjem – skole </a:t>
            </a:r>
            <a:r>
              <a:rPr lang="nb-NO" sz="1100" dirty="0">
                <a:hlinkClick r:id="rId3"/>
              </a:rPr>
              <a:t>https://www.uis.no/nb/skole-hjem-samarbeid-hva-kan-foreldrene-gjore</a:t>
            </a:r>
            <a:r>
              <a:rPr lang="nb-NO" sz="1100" dirty="0"/>
              <a:t> </a:t>
            </a:r>
          </a:p>
          <a:p>
            <a:r>
              <a:rPr lang="nb-NO" sz="1100" dirty="0"/>
              <a:t>Foreldreutvalget for grunnskolen </a:t>
            </a:r>
            <a:r>
              <a:rPr lang="nb-NO" sz="1100" dirty="0">
                <a:hlinkClick r:id="rId4"/>
              </a:rPr>
              <a:t>https://foreldreutvalgene.no/fug/</a:t>
            </a:r>
            <a:r>
              <a:rPr lang="nb-NO" sz="1100" dirty="0"/>
              <a:t> </a:t>
            </a:r>
          </a:p>
          <a:p>
            <a:r>
              <a:rPr lang="nb-NO" sz="1100" dirty="0"/>
              <a:t>Skolemiljø - </a:t>
            </a:r>
            <a:r>
              <a:rPr lang="nb-NO" sz="1100" dirty="0">
                <a:hlinkClick r:id="rId5"/>
              </a:rPr>
              <a:t>https://www.udir.no/laring-og-trivsel/skolemiljo/</a:t>
            </a:r>
            <a:r>
              <a:rPr lang="nb-NO" sz="1100" dirty="0"/>
              <a:t> </a:t>
            </a:r>
          </a:p>
          <a:p>
            <a:r>
              <a:rPr lang="nb-NO" sz="1100" dirty="0"/>
              <a:t>Utvikling – kjennetegn ulike alderstrinn </a:t>
            </a:r>
            <a:r>
              <a:rPr lang="nb-NO" sz="1100" dirty="0">
                <a:hlinkClick r:id="rId6"/>
              </a:rPr>
              <a:t>https://bufdir.no/Foreldrehverdag/Skolebarn/</a:t>
            </a:r>
            <a:endParaRPr lang="nb-NO" sz="1100" dirty="0"/>
          </a:p>
          <a:p>
            <a:pPr>
              <a:lnSpc>
                <a:spcPct val="100000"/>
              </a:lnSpc>
            </a:pPr>
            <a:r>
              <a:rPr lang="nb-NO" sz="1100" dirty="0"/>
              <a:t>Klasse / gruppe – tema vennskap og å stå opp mot mobbing – </a:t>
            </a:r>
            <a:r>
              <a:rPr lang="nb-NO" sz="1100" dirty="0">
                <a:hlinkClick r:id="rId7"/>
              </a:rPr>
              <a:t>https://www.blakors.no/ressursbank/snakkommobbing-ressursen/</a:t>
            </a:r>
            <a:endParaRPr lang="nb-NO" sz="1100" dirty="0"/>
          </a:p>
          <a:p>
            <a:pPr>
              <a:lnSpc>
                <a:spcPct val="100000"/>
              </a:lnSpc>
            </a:pPr>
            <a:r>
              <a:rPr lang="nb-NO" sz="1100" dirty="0"/>
              <a:t>Vennskap – og andre filmer. «Livet &amp; sånn»: </a:t>
            </a:r>
            <a:r>
              <a:rPr lang="nb-NO" sz="1100" dirty="0">
                <a:hlinkClick r:id="rId8"/>
              </a:rPr>
              <a:t>https://www.youtube.com/channel/UCy4nu2lUt7-Z6eMn3Zw5q0w/videos</a:t>
            </a:r>
            <a:r>
              <a:rPr lang="nb-NO" sz="1100" dirty="0"/>
              <a:t> </a:t>
            </a:r>
          </a:p>
          <a:p>
            <a:r>
              <a:rPr lang="nb-NO" sz="1100" dirty="0"/>
              <a:t>Foreldre som ressurs – </a:t>
            </a:r>
            <a:r>
              <a:rPr lang="nb-NO" sz="1100" dirty="0" err="1"/>
              <a:t>webinar</a:t>
            </a:r>
            <a:r>
              <a:rPr lang="nb-NO" sz="1100" dirty="0"/>
              <a:t> med Ingrid Lund </a:t>
            </a:r>
            <a:r>
              <a:rPr lang="nb-NO" sz="1100" dirty="0">
                <a:hlinkClick r:id="rId9"/>
              </a:rPr>
              <a:t>https://vfb.no/ressursside-mot-mobbing/</a:t>
            </a:r>
            <a:r>
              <a:rPr lang="nb-NO" sz="1100" dirty="0"/>
              <a:t> </a:t>
            </a:r>
          </a:p>
          <a:p>
            <a:r>
              <a:rPr lang="nb-NO" sz="1100" dirty="0"/>
              <a:t>Medievaner – tips til foreldre </a:t>
            </a:r>
            <a:r>
              <a:rPr lang="nb-NO" sz="1100" dirty="0">
                <a:hlinkClick r:id="rId10"/>
              </a:rPr>
              <a:t>https://www.medietilsynet.no/digitale-medier/barn-og-medier/</a:t>
            </a:r>
            <a:r>
              <a:rPr lang="nb-NO" sz="1100" dirty="0"/>
              <a:t> </a:t>
            </a:r>
          </a:p>
          <a:p>
            <a:r>
              <a:rPr lang="nb-NO" sz="1100" dirty="0"/>
              <a:t>Sosiale medier – aldersgrenser, funksjoner og bruk. </a:t>
            </a:r>
            <a:r>
              <a:rPr lang="nb-NO" sz="1100" dirty="0">
                <a:hlinkClick r:id="rId11"/>
              </a:rPr>
              <a:t>www.Medietilsynet.no</a:t>
            </a:r>
            <a:r>
              <a:rPr lang="nb-NO" sz="1100" dirty="0"/>
              <a:t>   </a:t>
            </a:r>
            <a:r>
              <a:rPr lang="nb-NO" sz="1100" dirty="0">
                <a:hlinkClick r:id="rId12"/>
              </a:rPr>
              <a:t>www.barnevakten.no</a:t>
            </a:r>
            <a:r>
              <a:rPr lang="nb-NO" sz="1100" dirty="0"/>
              <a:t>   </a:t>
            </a:r>
            <a:r>
              <a:rPr lang="nb-NO" sz="1100" dirty="0">
                <a:hlinkClick r:id="rId13"/>
              </a:rPr>
              <a:t>www.datatilsynet.no</a:t>
            </a:r>
            <a:endParaRPr lang="nb-NO" sz="1100" dirty="0"/>
          </a:p>
          <a:p>
            <a:r>
              <a:rPr lang="nb-NO" sz="1100" dirty="0"/>
              <a:t>Foreldres rolle i </a:t>
            </a:r>
            <a:r>
              <a:rPr lang="nb-NO" sz="1100" dirty="0" err="1"/>
              <a:t>gaming</a:t>
            </a:r>
            <a:r>
              <a:rPr lang="nb-NO" sz="1100" dirty="0"/>
              <a:t> -   </a:t>
            </a:r>
            <a:r>
              <a:rPr lang="nb-NO" sz="1100" dirty="0">
                <a:hlinkClick r:id="rId14"/>
              </a:rPr>
              <a:t> https://www.blakors.no/fagside/gaming-og-dataspilling/</a:t>
            </a:r>
            <a:r>
              <a:rPr lang="nb-NO" sz="1100" dirty="0"/>
              <a:t> </a:t>
            </a:r>
          </a:p>
          <a:p>
            <a:pPr marL="0" indent="0">
              <a:buNone/>
            </a:pPr>
            <a:endParaRPr lang="nb-NO" sz="1100" dirty="0"/>
          </a:p>
        </p:txBody>
      </p:sp>
    </p:spTree>
    <p:extLst>
      <p:ext uri="{BB962C8B-B14F-4D97-AF65-F5344CB8AC3E}">
        <p14:creationId xmlns:p14="http://schemas.microsoft.com/office/powerpoint/2010/main" val="228303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D10A266-E0C7-874B-BB43-11C7008493BE}"/>
              </a:ext>
            </a:extLst>
          </p:cNvPr>
          <p:cNvSpPr>
            <a:spLocks noGrp="1"/>
          </p:cNvSpPr>
          <p:nvPr>
            <p:ph type="title"/>
          </p:nvPr>
        </p:nvSpPr>
        <p:spPr/>
        <p:txBody>
          <a:bodyPr/>
          <a:lstStyle/>
          <a:p>
            <a:r>
              <a:rPr lang="nb-NO" altLang="nb-NO" sz="2800" b="1">
                <a:solidFill>
                  <a:schemeClr val="bg1"/>
                </a:solidFill>
                <a:latin typeface="Arial" panose="020B0604020202020204" pitchFamily="34" charset="0"/>
                <a:ea typeface="Times New Roman" panose="02020603050405020304" pitchFamily="18" charset="0"/>
                <a:cs typeface="Arial" panose="020B0604020202020204" pitchFamily="34" charset="0"/>
              </a:rPr>
              <a:t>Marit Nyg</a:t>
            </a:r>
            <a:r>
              <a:rPr lang="nb-NO" altLang="nb-NO" sz="2800" b="1">
                <a:solidFill>
                  <a:schemeClr val="bg1"/>
                </a:solidFill>
                <a:latin typeface="Calibri" panose="020F0502020204030204" pitchFamily="34" charset="0"/>
                <a:ea typeface="Times New Roman" panose="02020603050405020304" pitchFamily="18" charset="0"/>
                <a:cs typeface="Arial" panose="020B0604020202020204" pitchFamily="34" charset="0"/>
              </a:rPr>
              <a:t>å</a:t>
            </a:r>
            <a:r>
              <a:rPr lang="nb-NO" altLang="nb-NO" sz="2800" b="1">
                <a:solidFill>
                  <a:schemeClr val="bg1"/>
                </a:solidFill>
                <a:latin typeface="Arial" panose="020B0604020202020204" pitchFamily="34" charset="0"/>
                <a:ea typeface="Times New Roman" panose="02020603050405020304" pitchFamily="18" charset="0"/>
                <a:cs typeface="Arial" panose="020B0604020202020204" pitchFamily="34" charset="0"/>
              </a:rPr>
              <a:t>rd Roth</a:t>
            </a:r>
            <a:endParaRPr lang="nb-NO">
              <a:solidFill>
                <a:schemeClr val="bg1"/>
              </a:solidFill>
            </a:endParaRPr>
          </a:p>
        </p:txBody>
      </p:sp>
      <p:sp>
        <p:nvSpPr>
          <p:cNvPr id="3" name="Plassholder for innhold 2">
            <a:extLst>
              <a:ext uri="{FF2B5EF4-FFF2-40B4-BE49-F238E27FC236}">
                <a16:creationId xmlns:a16="http://schemas.microsoft.com/office/drawing/2014/main" id="{24DA15A8-02C2-4E2A-962B-9DE38A7F8713}"/>
              </a:ext>
            </a:extLst>
          </p:cNvPr>
          <p:cNvSpPr>
            <a:spLocks noGrp="1"/>
          </p:cNvSpPr>
          <p:nvPr>
            <p:ph idx="4294967295"/>
          </p:nvPr>
        </p:nvSpPr>
        <p:spPr>
          <a:xfrm>
            <a:off x="403514" y="1839479"/>
            <a:ext cx="5218810" cy="2808288"/>
          </a:xfrm>
        </p:spPr>
        <p:txBody>
          <a:bodyPr>
            <a:normAutofit/>
          </a:bodyPr>
          <a:lstStyle/>
          <a:p>
            <a:pPr marL="0" lvl="0" indent="0" eaLnBrk="0" fontAlgn="base" hangingPunct="0">
              <a:lnSpc>
                <a:spcPct val="100000"/>
              </a:lnSpc>
              <a:spcBef>
                <a:spcPct val="0"/>
              </a:spcBef>
              <a:spcAft>
                <a:spcPct val="0"/>
              </a:spcAft>
              <a:buNone/>
            </a:pPr>
            <a:r>
              <a:rPr lang="nb-NO" altLang="nb-NO" sz="1800">
                <a:solidFill>
                  <a:schemeClr val="bg1"/>
                </a:solidFill>
                <a:latin typeface="Arial" panose="020B0604020202020204" pitchFamily="34" charset="0"/>
                <a:ea typeface="Times New Roman" panose="02020603050405020304" pitchFamily="18" charset="0"/>
                <a:cs typeface="Arial" panose="020B0604020202020204" pitchFamily="34" charset="0"/>
              </a:rPr>
              <a:t>Mobbeombud for barnehage og grunnskole i Rogaland</a:t>
            </a:r>
          </a:p>
          <a:p>
            <a:pPr marL="0" lvl="0" indent="0" eaLnBrk="0" fontAlgn="base" hangingPunct="0">
              <a:lnSpc>
                <a:spcPct val="100000"/>
              </a:lnSpc>
              <a:spcBef>
                <a:spcPct val="0"/>
              </a:spcBef>
              <a:spcAft>
                <a:spcPct val="0"/>
              </a:spcAft>
              <a:buNone/>
            </a:pPr>
            <a:endParaRPr lang="nb-NO" altLang="nb-NO" sz="1800">
              <a:solidFill>
                <a:schemeClr val="bg1"/>
              </a:solidFill>
            </a:endParaRPr>
          </a:p>
          <a:p>
            <a:pPr marL="0" indent="0" eaLnBrk="0" fontAlgn="base" hangingPunct="0">
              <a:lnSpc>
                <a:spcPct val="100000"/>
              </a:lnSpc>
              <a:spcBef>
                <a:spcPct val="0"/>
              </a:spcBef>
              <a:spcAft>
                <a:spcPct val="0"/>
              </a:spcAft>
              <a:buNone/>
            </a:pPr>
            <a:r>
              <a:rPr lang="nb-NO" altLang="nb-NO" sz="1600" b="1">
                <a:solidFill>
                  <a:schemeClr val="bg1"/>
                </a:solidFill>
                <a:latin typeface="Arial" panose="020B0604020202020204" pitchFamily="34" charset="0"/>
                <a:ea typeface="Times New Roman" panose="02020603050405020304" pitchFamily="18" charset="0"/>
                <a:cs typeface="Arial" panose="020B0604020202020204" pitchFamily="34" charset="0"/>
              </a:rPr>
              <a:t>M</a:t>
            </a:r>
            <a:r>
              <a:rPr lang="nb-NO" altLang="nb-NO" sz="1600" b="1">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nb-NO" altLang="nb-NO" sz="1600">
                <a:solidFill>
                  <a:schemeClr val="bg1"/>
                </a:solidFill>
                <a:latin typeface="Arial" panose="020B0604020202020204" pitchFamily="34" charset="0"/>
                <a:ea typeface="Times New Roman" panose="02020603050405020304" pitchFamily="18" charset="0"/>
                <a:cs typeface="Arial" panose="020B0604020202020204" pitchFamily="34" charset="0"/>
              </a:rPr>
              <a:t>+ 47</a:t>
            </a:r>
            <a:r>
              <a:rPr lang="nb-NO" altLang="nb-NO" sz="160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nb-NO" altLang="nb-NO" sz="1600">
                <a:solidFill>
                  <a:schemeClr val="bg1"/>
                </a:solidFill>
                <a:latin typeface="Arial" panose="020B0604020202020204" pitchFamily="34" charset="0"/>
                <a:ea typeface="Times New Roman" panose="02020603050405020304" pitchFamily="18" charset="0"/>
                <a:cs typeface="Arial" panose="020B0604020202020204" pitchFamily="34" charset="0"/>
              </a:rPr>
              <a:t>45 44 59 89</a:t>
            </a:r>
          </a:p>
          <a:p>
            <a:pPr marL="0" indent="0" eaLnBrk="0" fontAlgn="base" hangingPunct="0">
              <a:lnSpc>
                <a:spcPct val="100000"/>
              </a:lnSpc>
              <a:spcBef>
                <a:spcPct val="0"/>
              </a:spcBef>
              <a:spcAft>
                <a:spcPct val="0"/>
              </a:spcAft>
              <a:buNone/>
            </a:pPr>
            <a:r>
              <a:rPr lang="nb-NO" altLang="nb-NO" sz="1600" err="1">
                <a:solidFill>
                  <a:schemeClr val="bg1"/>
                </a:solidFill>
                <a:latin typeface="Arial" panose="020B0604020202020204" pitchFamily="34" charset="0"/>
                <a:ea typeface="Times New Roman" panose="02020603050405020304" pitchFamily="18" charset="0"/>
                <a:cs typeface="Arial" panose="020B0604020202020204" pitchFamily="34" charset="0"/>
              </a:rPr>
              <a:t>marit.nygaard.roth@rogfk.no</a:t>
            </a:r>
            <a:br>
              <a:rPr lang="nb-NO" altLang="nb-NO" sz="160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nb-NO" altLang="nb-NO" sz="1600">
                <a:solidFill>
                  <a:schemeClr val="bg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www.rogfk.no</a:t>
            </a:r>
            <a:endParaRPr lang="nb-NO" altLang="nb-NO"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eaLnBrk="0" fontAlgn="base" hangingPunct="0">
              <a:lnSpc>
                <a:spcPct val="100000"/>
              </a:lnSpc>
              <a:spcBef>
                <a:spcPct val="0"/>
              </a:spcBef>
              <a:spcAft>
                <a:spcPct val="0"/>
              </a:spcAft>
              <a:buNone/>
            </a:pPr>
            <a:r>
              <a:rPr lang="nb-NO" altLang="nb-NO" sz="1600">
                <a:solidFill>
                  <a:schemeClr val="bg1"/>
                </a:solidFill>
                <a:hlinkClick r:id="rId4">
                  <a:extLst>
                    <a:ext uri="{A12FA001-AC4F-418D-AE19-62706E023703}">
                      <ahyp:hlinkClr xmlns:ahyp="http://schemas.microsoft.com/office/drawing/2018/hyperlinkcolor" val="tx"/>
                    </a:ext>
                  </a:extLst>
                </a:hlinkClick>
              </a:rPr>
              <a:t>https://www.facebook.com/mobbeombudrogaland/</a:t>
            </a:r>
            <a:r>
              <a:rPr lang="nb-NO" altLang="nb-NO" sz="1600">
                <a:solidFill>
                  <a:schemeClr val="bg1"/>
                </a:solidFill>
              </a:rPr>
              <a:t> </a:t>
            </a:r>
          </a:p>
          <a:p>
            <a:pPr marL="0" indent="0">
              <a:buNone/>
            </a:pPr>
            <a:endParaRPr lang="nb-NO"/>
          </a:p>
        </p:txBody>
      </p:sp>
      <p:pic>
        <p:nvPicPr>
          <p:cNvPr id="7" name="Bilde 6" descr="Et bilde som inneholder utendørs, gress, person, tre&#10;&#10;Automatisk generert beskrivelse">
            <a:extLst>
              <a:ext uri="{FF2B5EF4-FFF2-40B4-BE49-F238E27FC236}">
                <a16:creationId xmlns:a16="http://schemas.microsoft.com/office/drawing/2014/main" id="{22AC30EE-EDB5-F54F-B07E-E99D84B25E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4502" y="-37071"/>
            <a:ext cx="3514212" cy="5269978"/>
          </a:xfrm>
          <a:prstGeom prst="rect">
            <a:avLst/>
          </a:prstGeom>
        </p:spPr>
      </p:pic>
    </p:spTree>
    <p:extLst>
      <p:ext uri="{BB962C8B-B14F-4D97-AF65-F5344CB8AC3E}">
        <p14:creationId xmlns:p14="http://schemas.microsoft.com/office/powerpoint/2010/main" val="233898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A94AC9-89A4-70FB-0F27-C516DAA5D2E3}"/>
              </a:ext>
            </a:extLst>
          </p:cNvPr>
          <p:cNvSpPr>
            <a:spLocks noGrp="1"/>
          </p:cNvSpPr>
          <p:nvPr>
            <p:ph type="title"/>
          </p:nvPr>
        </p:nvSpPr>
        <p:spPr/>
        <p:txBody>
          <a:bodyPr/>
          <a:lstStyle/>
          <a:p>
            <a:r>
              <a:rPr lang="nb-NO" dirty="0"/>
              <a:t>Hva ønsker du for ditt barn?</a:t>
            </a:r>
          </a:p>
        </p:txBody>
      </p:sp>
    </p:spTree>
    <p:extLst>
      <p:ext uri="{BB962C8B-B14F-4D97-AF65-F5344CB8AC3E}">
        <p14:creationId xmlns:p14="http://schemas.microsoft.com/office/powerpoint/2010/main" val="101199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7D8E985-BA42-A946-2F14-A9B787BCB49A}"/>
              </a:ext>
            </a:extLst>
          </p:cNvPr>
          <p:cNvSpPr txBox="1"/>
          <p:nvPr/>
        </p:nvSpPr>
        <p:spPr>
          <a:xfrm>
            <a:off x="7296727" y="4776787"/>
            <a:ext cx="1717963" cy="184666"/>
          </a:xfrm>
          <a:prstGeom prst="rect">
            <a:avLst/>
          </a:prstGeom>
          <a:noFill/>
        </p:spPr>
        <p:txBody>
          <a:bodyPr wrap="square" rtlCol="0">
            <a:spAutoFit/>
          </a:bodyPr>
          <a:lstStyle/>
          <a:p>
            <a:r>
              <a:rPr lang="nb-NO" sz="600" dirty="0"/>
              <a:t>Bilde: womenoffaithblog.net </a:t>
            </a:r>
          </a:p>
        </p:txBody>
      </p:sp>
      <p:pic>
        <p:nvPicPr>
          <p:cNvPr id="4" name="Picture 2">
            <a:extLst>
              <a:ext uri="{FF2B5EF4-FFF2-40B4-BE49-F238E27FC236}">
                <a16:creationId xmlns:a16="http://schemas.microsoft.com/office/drawing/2014/main" id="{0B9FB24D-8B0B-D84C-CA60-BCD3414315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29293" y="366712"/>
            <a:ext cx="5267434" cy="213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2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D5931-62CF-EF1E-AC18-72C8EFC9133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988ABE4F-3337-6A40-64DB-6A6F7D6105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9293" y="366712"/>
            <a:ext cx="5267434" cy="44100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7403E657-F882-A944-941C-4747233AE208}"/>
              </a:ext>
            </a:extLst>
          </p:cNvPr>
          <p:cNvSpPr txBox="1"/>
          <p:nvPr/>
        </p:nvSpPr>
        <p:spPr>
          <a:xfrm>
            <a:off x="7296727" y="4776787"/>
            <a:ext cx="1717963" cy="184666"/>
          </a:xfrm>
          <a:prstGeom prst="rect">
            <a:avLst/>
          </a:prstGeom>
          <a:noFill/>
        </p:spPr>
        <p:txBody>
          <a:bodyPr wrap="square" rtlCol="0">
            <a:spAutoFit/>
          </a:bodyPr>
          <a:lstStyle/>
          <a:p>
            <a:r>
              <a:rPr lang="nb-NO" sz="600" dirty="0"/>
              <a:t>Bilde: womenoffaithblog.net </a:t>
            </a:r>
          </a:p>
        </p:txBody>
      </p:sp>
    </p:spTree>
    <p:extLst>
      <p:ext uri="{BB962C8B-B14F-4D97-AF65-F5344CB8AC3E}">
        <p14:creationId xmlns:p14="http://schemas.microsoft.com/office/powerpoint/2010/main" val="186100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238291-071F-FB40-98C1-68EF3737E30F}"/>
              </a:ext>
            </a:extLst>
          </p:cNvPr>
          <p:cNvSpPr>
            <a:spLocks noGrp="1"/>
          </p:cNvSpPr>
          <p:nvPr>
            <p:ph type="title"/>
          </p:nvPr>
        </p:nvSpPr>
        <p:spPr/>
        <p:txBody>
          <a:bodyPr/>
          <a:lstStyle/>
          <a:p>
            <a:br>
              <a:rPr lang="nb-NO" dirty="0"/>
            </a:br>
            <a:r>
              <a:rPr lang="nb-NO" dirty="0">
                <a:solidFill>
                  <a:srgbClr val="C9808C"/>
                </a:solidFill>
              </a:rPr>
              <a:t>Hva er mobbing?</a:t>
            </a:r>
          </a:p>
        </p:txBody>
      </p:sp>
      <p:sp>
        <p:nvSpPr>
          <p:cNvPr id="3" name="Plassholder for innhold 2">
            <a:extLst>
              <a:ext uri="{FF2B5EF4-FFF2-40B4-BE49-F238E27FC236}">
                <a16:creationId xmlns:a16="http://schemas.microsoft.com/office/drawing/2014/main" id="{700EBC3C-5B81-7844-9AAB-19FBD643B846}"/>
              </a:ext>
            </a:extLst>
          </p:cNvPr>
          <p:cNvSpPr>
            <a:spLocks noGrp="1"/>
          </p:cNvSpPr>
          <p:nvPr>
            <p:ph idx="1"/>
          </p:nvPr>
        </p:nvSpPr>
        <p:spPr>
          <a:xfrm>
            <a:off x="396050" y="1369217"/>
            <a:ext cx="5011732" cy="3121139"/>
          </a:xfrm>
        </p:spPr>
        <p:txBody>
          <a:bodyPr>
            <a:normAutofit fontScale="85000" lnSpcReduction="20000"/>
          </a:bodyPr>
          <a:lstStyle/>
          <a:p>
            <a:pPr marL="0" indent="0">
              <a:lnSpc>
                <a:spcPct val="120000"/>
              </a:lnSpc>
              <a:buNone/>
            </a:pPr>
            <a:r>
              <a:rPr lang="nb-NO" sz="2400" b="1" i="1" dirty="0">
                <a:solidFill>
                  <a:srgbClr val="878D94"/>
                </a:solidFill>
              </a:rPr>
              <a:t>«Mobbing er negative handlinger som gjentas over tid mot en som ikke kan forsvare seg»</a:t>
            </a:r>
          </a:p>
          <a:p>
            <a:pPr lvl="1"/>
            <a:endParaRPr lang="nb-NO" dirty="0"/>
          </a:p>
          <a:p>
            <a:pPr marL="0" indent="0">
              <a:lnSpc>
                <a:spcPct val="120000"/>
              </a:lnSpc>
              <a:buNone/>
            </a:pPr>
            <a:br>
              <a:rPr lang="nb-NO" i="1" dirty="0"/>
            </a:br>
            <a:r>
              <a:rPr lang="nb-NO" sz="2400" b="1" i="1" dirty="0">
                <a:solidFill>
                  <a:srgbClr val="90939A"/>
                </a:solidFill>
              </a:rPr>
              <a:t>«Mobbing av barn er handlinger fra voksne og/eller barn som hindrer opplevelsen av å høre til, å være en betydningsfull person i fellesskapet og muligheten til medvirkning.»</a:t>
            </a:r>
            <a:endParaRPr lang="nb-NO" sz="2400" b="1" dirty="0">
              <a:solidFill>
                <a:srgbClr val="90939A"/>
              </a:solidFill>
            </a:endParaRPr>
          </a:p>
        </p:txBody>
      </p:sp>
    </p:spTree>
    <p:extLst>
      <p:ext uri="{BB962C8B-B14F-4D97-AF65-F5344CB8AC3E}">
        <p14:creationId xmlns:p14="http://schemas.microsoft.com/office/powerpoint/2010/main" val="19312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BFA74-3E8D-4759-8C3E-4BD9AB5461D3}"/>
            </a:ext>
          </a:extLst>
        </p:cNvPr>
        <p:cNvGrpSpPr/>
        <p:nvPr/>
      </p:nvGrpSpPr>
      <p:grpSpPr>
        <a:xfrm>
          <a:off x="0" y="0"/>
          <a:ext cx="0" cy="0"/>
          <a:chOff x="0" y="0"/>
          <a:chExt cx="0" cy="0"/>
        </a:xfrm>
      </p:grpSpPr>
      <p:sp>
        <p:nvSpPr>
          <p:cNvPr id="2" name="TekstSylinder 1">
            <a:extLst>
              <a:ext uri="{FF2B5EF4-FFF2-40B4-BE49-F238E27FC236}">
                <a16:creationId xmlns:a16="http://schemas.microsoft.com/office/drawing/2014/main" id="{18A906B9-81BE-D85C-214C-CE814869AF03}"/>
              </a:ext>
            </a:extLst>
          </p:cNvPr>
          <p:cNvSpPr txBox="1"/>
          <p:nvPr/>
        </p:nvSpPr>
        <p:spPr>
          <a:xfrm>
            <a:off x="6117751" y="4780824"/>
            <a:ext cx="1281120" cy="230832"/>
          </a:xfrm>
          <a:prstGeom prst="rect">
            <a:avLst/>
          </a:prstGeom>
          <a:noFill/>
        </p:spPr>
        <p:txBody>
          <a:bodyPr wrap="none" rtlCol="0">
            <a:spAutoFit/>
          </a:bodyPr>
          <a:lstStyle/>
          <a:p>
            <a:r>
              <a:rPr lang="nb-NO" sz="900" dirty="0"/>
              <a:t>Bilde: </a:t>
            </a:r>
            <a:r>
              <a:rPr lang="nb-NO" sz="900" dirty="0" err="1"/>
              <a:t>livetogsånn</a:t>
            </a:r>
            <a:r>
              <a:rPr lang="nb-NO" sz="900" dirty="0"/>
              <a:t>..no</a:t>
            </a:r>
          </a:p>
        </p:txBody>
      </p:sp>
      <p:pic>
        <p:nvPicPr>
          <p:cNvPr id="5" name="Media på Internett 4" title="Mobbing på skolen">
            <a:hlinkClick r:id="" action="ppaction://media"/>
            <a:extLst>
              <a:ext uri="{FF2B5EF4-FFF2-40B4-BE49-F238E27FC236}">
                <a16:creationId xmlns:a16="http://schemas.microsoft.com/office/drawing/2014/main" id="{0D9593FB-E5C2-799B-E784-25BFA73DCEF0}"/>
              </a:ext>
            </a:extLst>
          </p:cNvPr>
          <p:cNvPicPr>
            <a:picLocks noRot="1" noChangeAspect="1"/>
          </p:cNvPicPr>
          <p:nvPr>
            <a:videoFile r:link="rId1"/>
          </p:nvPr>
        </p:nvPicPr>
        <p:blipFill>
          <a:blip r:embed="rId4"/>
          <a:stretch>
            <a:fillRect/>
          </a:stretch>
        </p:blipFill>
        <p:spPr>
          <a:xfrm>
            <a:off x="579346" y="131844"/>
            <a:ext cx="7571313" cy="4274447"/>
          </a:xfrm>
          <a:prstGeom prst="rect">
            <a:avLst/>
          </a:prstGeom>
        </p:spPr>
      </p:pic>
      <p:sp>
        <p:nvSpPr>
          <p:cNvPr id="3" name="TekstSylinder 2">
            <a:extLst>
              <a:ext uri="{FF2B5EF4-FFF2-40B4-BE49-F238E27FC236}">
                <a16:creationId xmlns:a16="http://schemas.microsoft.com/office/drawing/2014/main" id="{756CD1E9-0F4D-FB8D-5A79-EB3F10F9FCBF}"/>
              </a:ext>
            </a:extLst>
          </p:cNvPr>
          <p:cNvSpPr txBox="1"/>
          <p:nvPr/>
        </p:nvSpPr>
        <p:spPr>
          <a:xfrm>
            <a:off x="1539350" y="4723304"/>
            <a:ext cx="184731" cy="300082"/>
          </a:xfrm>
          <a:prstGeom prst="rect">
            <a:avLst/>
          </a:prstGeom>
          <a:noFill/>
        </p:spPr>
        <p:txBody>
          <a:bodyPr wrap="none" rtlCol="0">
            <a:spAutoFit/>
          </a:bodyPr>
          <a:lstStyle/>
          <a:p>
            <a:endParaRPr lang="nb-NO" dirty="0"/>
          </a:p>
        </p:txBody>
      </p:sp>
      <p:sp>
        <p:nvSpPr>
          <p:cNvPr id="4" name="TekstSylinder 3">
            <a:extLst>
              <a:ext uri="{FF2B5EF4-FFF2-40B4-BE49-F238E27FC236}">
                <a16:creationId xmlns:a16="http://schemas.microsoft.com/office/drawing/2014/main" id="{8CA4E586-CB9B-5D85-BA38-466CCD901F23}"/>
              </a:ext>
            </a:extLst>
          </p:cNvPr>
          <p:cNvSpPr txBox="1"/>
          <p:nvPr/>
        </p:nvSpPr>
        <p:spPr>
          <a:xfrm>
            <a:off x="1154689" y="4469388"/>
            <a:ext cx="4634317" cy="507831"/>
          </a:xfrm>
          <a:prstGeom prst="rect">
            <a:avLst/>
          </a:prstGeom>
          <a:noFill/>
        </p:spPr>
        <p:txBody>
          <a:bodyPr wrap="square" rtlCol="0">
            <a:spAutoFit/>
          </a:bodyPr>
          <a:lstStyle/>
          <a:p>
            <a:r>
              <a:rPr lang="nb-NO" dirty="0"/>
              <a:t>https://www.livetogsann.no/</a:t>
            </a:r>
            <a:br>
              <a:rPr lang="nb-NO" dirty="0"/>
            </a:br>
            <a:r>
              <a:rPr lang="nb-NO" dirty="0">
                <a:hlinkClick r:id="rId5"/>
              </a:rPr>
              <a:t>https://www.youtube.com/watch?v=Np5WgDTFHVY</a:t>
            </a:r>
            <a:r>
              <a:rPr lang="nb-NO" dirty="0"/>
              <a:t> </a:t>
            </a:r>
          </a:p>
        </p:txBody>
      </p:sp>
    </p:spTree>
    <p:extLst>
      <p:ext uri="{BB962C8B-B14F-4D97-AF65-F5344CB8AC3E}">
        <p14:creationId xmlns:p14="http://schemas.microsoft.com/office/powerpoint/2010/main" val="17767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B8DBAD5-0C30-F24A-9AEF-2C4EB828E3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696" y="707239"/>
            <a:ext cx="4314283" cy="3710578"/>
          </a:xfrm>
          <a:prstGeom prst="rect">
            <a:avLst/>
          </a:prstGeom>
          <a:ln w="12700" cap="sq">
            <a:solidFill>
              <a:srgbClr val="90939A"/>
            </a:solidFill>
            <a:miter lim="800000"/>
          </a:ln>
          <a:effectLst>
            <a:outerShdw blurRad="57150" dist="50800" dir="2700000" algn="tl" rotWithShape="0">
              <a:srgbClr val="000000">
                <a:alpha val="40000"/>
              </a:srgbClr>
            </a:outerShdw>
          </a:effectLst>
        </p:spPr>
      </p:pic>
      <p:cxnSp>
        <p:nvCxnSpPr>
          <p:cNvPr id="10" name="Rett linje 9">
            <a:extLst>
              <a:ext uri="{FF2B5EF4-FFF2-40B4-BE49-F238E27FC236}">
                <a16:creationId xmlns:a16="http://schemas.microsoft.com/office/drawing/2014/main" id="{DE09498D-BE18-C04F-9B86-E5861B248FE3}"/>
              </a:ext>
            </a:extLst>
          </p:cNvPr>
          <p:cNvCxnSpPr>
            <a:cxnSpLocks/>
          </p:cNvCxnSpPr>
          <p:nvPr/>
        </p:nvCxnSpPr>
        <p:spPr>
          <a:xfrm>
            <a:off x="611000" y="3481835"/>
            <a:ext cx="3864748" cy="0"/>
          </a:xfrm>
          <a:prstGeom prst="line">
            <a:avLst/>
          </a:prstGeom>
          <a:ln w="38100">
            <a:solidFill>
              <a:srgbClr val="D3838F"/>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47FC85F0-5CE1-C04B-BEC7-9ED5BD5D3007}"/>
              </a:ext>
            </a:extLst>
          </p:cNvPr>
          <p:cNvCxnSpPr>
            <a:cxnSpLocks/>
          </p:cNvCxnSpPr>
          <p:nvPr/>
        </p:nvCxnSpPr>
        <p:spPr>
          <a:xfrm>
            <a:off x="611000" y="3688023"/>
            <a:ext cx="3864748" cy="0"/>
          </a:xfrm>
          <a:prstGeom prst="line">
            <a:avLst/>
          </a:prstGeom>
          <a:ln w="38100">
            <a:solidFill>
              <a:srgbClr val="D3838F"/>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0BB02037-2628-CA4C-82D8-7511C2983F19}"/>
              </a:ext>
            </a:extLst>
          </p:cNvPr>
          <p:cNvCxnSpPr>
            <a:cxnSpLocks/>
          </p:cNvCxnSpPr>
          <p:nvPr/>
        </p:nvCxnSpPr>
        <p:spPr>
          <a:xfrm>
            <a:off x="611000" y="3903176"/>
            <a:ext cx="3864748" cy="0"/>
          </a:xfrm>
          <a:prstGeom prst="line">
            <a:avLst/>
          </a:prstGeom>
          <a:ln w="38100">
            <a:solidFill>
              <a:srgbClr val="D3838F"/>
            </a:solidFill>
          </a:ln>
        </p:spPr>
        <p:style>
          <a:lnRef idx="1">
            <a:schemeClr val="accent1"/>
          </a:lnRef>
          <a:fillRef idx="0">
            <a:schemeClr val="accent1"/>
          </a:fillRef>
          <a:effectRef idx="0">
            <a:schemeClr val="accent1"/>
          </a:effectRef>
          <a:fontRef idx="minor">
            <a:schemeClr val="tx1"/>
          </a:fontRef>
        </p:style>
      </p:cxnSp>
      <p:cxnSp>
        <p:nvCxnSpPr>
          <p:cNvPr id="9" name="Rett linje 8">
            <a:extLst>
              <a:ext uri="{FF2B5EF4-FFF2-40B4-BE49-F238E27FC236}">
                <a16:creationId xmlns:a16="http://schemas.microsoft.com/office/drawing/2014/main" id="{FFCA906A-064F-DF49-80EA-7BE8626B215D}"/>
              </a:ext>
            </a:extLst>
          </p:cNvPr>
          <p:cNvCxnSpPr>
            <a:cxnSpLocks/>
          </p:cNvCxnSpPr>
          <p:nvPr/>
        </p:nvCxnSpPr>
        <p:spPr>
          <a:xfrm>
            <a:off x="611000" y="4120890"/>
            <a:ext cx="3864748" cy="0"/>
          </a:xfrm>
          <a:prstGeom prst="line">
            <a:avLst/>
          </a:prstGeom>
          <a:ln w="38100">
            <a:solidFill>
              <a:srgbClr val="D3838F"/>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2925DEF2-6815-884B-949B-1AD1B8E6E1C2}"/>
              </a:ext>
            </a:extLst>
          </p:cNvPr>
          <p:cNvCxnSpPr>
            <a:cxnSpLocks/>
          </p:cNvCxnSpPr>
          <p:nvPr/>
        </p:nvCxnSpPr>
        <p:spPr>
          <a:xfrm>
            <a:off x="611000" y="4342959"/>
            <a:ext cx="499343" cy="0"/>
          </a:xfrm>
          <a:prstGeom prst="line">
            <a:avLst/>
          </a:prstGeom>
          <a:ln w="38100">
            <a:solidFill>
              <a:srgbClr val="D3838F"/>
            </a:solidFill>
          </a:ln>
        </p:spPr>
        <p:style>
          <a:lnRef idx="1">
            <a:schemeClr val="accent1"/>
          </a:lnRef>
          <a:fillRef idx="0">
            <a:schemeClr val="accent1"/>
          </a:fillRef>
          <a:effectRef idx="0">
            <a:schemeClr val="accent1"/>
          </a:effectRef>
          <a:fontRef idx="minor">
            <a:schemeClr val="tx1"/>
          </a:fontRef>
        </p:style>
      </p:cxnSp>
      <p:grpSp>
        <p:nvGrpSpPr>
          <p:cNvPr id="12" name="Gruppe 11">
            <a:extLst>
              <a:ext uri="{FF2B5EF4-FFF2-40B4-BE49-F238E27FC236}">
                <a16:creationId xmlns:a16="http://schemas.microsoft.com/office/drawing/2014/main" id="{0F42072C-8CD4-DB65-8DB0-08B5C954CDDA}"/>
              </a:ext>
            </a:extLst>
          </p:cNvPr>
          <p:cNvGrpSpPr/>
          <p:nvPr/>
        </p:nvGrpSpPr>
        <p:grpSpPr>
          <a:xfrm>
            <a:off x="5137340" y="1882235"/>
            <a:ext cx="3517517" cy="1727027"/>
            <a:chOff x="5137340" y="1882235"/>
            <a:chExt cx="3517517" cy="1727027"/>
          </a:xfrm>
        </p:grpSpPr>
        <p:sp>
          <p:nvSpPr>
            <p:cNvPr id="5" name="Frihåndsform: figur 4">
              <a:extLst>
                <a:ext uri="{FF2B5EF4-FFF2-40B4-BE49-F238E27FC236}">
                  <a16:creationId xmlns:a16="http://schemas.microsoft.com/office/drawing/2014/main" id="{76A22FBA-980A-053C-909E-1576B71785A7}"/>
                </a:ext>
              </a:extLst>
            </p:cNvPr>
            <p:cNvSpPr/>
            <p:nvPr/>
          </p:nvSpPr>
          <p:spPr>
            <a:xfrm>
              <a:off x="5213653" y="1882235"/>
              <a:ext cx="1407007" cy="799536"/>
            </a:xfrm>
            <a:custGeom>
              <a:avLst/>
              <a:gdLst>
                <a:gd name="connsiteX0" fmla="*/ 0 w 1194456"/>
                <a:gd name="connsiteY0" fmla="*/ 66359 h 663586"/>
                <a:gd name="connsiteX1" fmla="*/ 66359 w 1194456"/>
                <a:gd name="connsiteY1" fmla="*/ 0 h 663586"/>
                <a:gd name="connsiteX2" fmla="*/ 1128097 w 1194456"/>
                <a:gd name="connsiteY2" fmla="*/ 0 h 663586"/>
                <a:gd name="connsiteX3" fmla="*/ 1194456 w 1194456"/>
                <a:gd name="connsiteY3" fmla="*/ 66359 h 663586"/>
                <a:gd name="connsiteX4" fmla="*/ 1194456 w 1194456"/>
                <a:gd name="connsiteY4" fmla="*/ 597227 h 663586"/>
                <a:gd name="connsiteX5" fmla="*/ 1128097 w 1194456"/>
                <a:gd name="connsiteY5" fmla="*/ 663586 h 663586"/>
                <a:gd name="connsiteX6" fmla="*/ 66359 w 1194456"/>
                <a:gd name="connsiteY6" fmla="*/ 663586 h 663586"/>
                <a:gd name="connsiteX7" fmla="*/ 0 w 1194456"/>
                <a:gd name="connsiteY7" fmla="*/ 597227 h 663586"/>
                <a:gd name="connsiteX8" fmla="*/ 0 w 1194456"/>
                <a:gd name="connsiteY8" fmla="*/ 66359 h 66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56" h="663586">
                  <a:moveTo>
                    <a:pt x="0" y="66359"/>
                  </a:moveTo>
                  <a:cubicBezTo>
                    <a:pt x="0" y="29710"/>
                    <a:pt x="29710" y="0"/>
                    <a:pt x="66359" y="0"/>
                  </a:cubicBezTo>
                  <a:lnTo>
                    <a:pt x="1128097" y="0"/>
                  </a:lnTo>
                  <a:cubicBezTo>
                    <a:pt x="1164746" y="0"/>
                    <a:pt x="1194456" y="29710"/>
                    <a:pt x="1194456" y="66359"/>
                  </a:cubicBezTo>
                  <a:lnTo>
                    <a:pt x="1194456" y="597227"/>
                  </a:lnTo>
                  <a:cubicBezTo>
                    <a:pt x="1194456" y="633876"/>
                    <a:pt x="1164746" y="663586"/>
                    <a:pt x="1128097" y="663586"/>
                  </a:cubicBezTo>
                  <a:lnTo>
                    <a:pt x="66359" y="663586"/>
                  </a:lnTo>
                  <a:cubicBezTo>
                    <a:pt x="29710" y="663586"/>
                    <a:pt x="0" y="633876"/>
                    <a:pt x="0" y="597227"/>
                  </a:cubicBezTo>
                  <a:lnTo>
                    <a:pt x="0" y="66359"/>
                  </a:lnTo>
                  <a:close/>
                </a:path>
              </a:pathLst>
            </a:custGeom>
            <a:solidFill>
              <a:srgbClr val="90939A">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396" tIns="80396" rIns="80396" bIns="80396" numCol="1" spcCol="1270" anchor="ctr" anchorCtr="0">
              <a:noAutofit/>
            </a:bodyPr>
            <a:lstStyle/>
            <a:p>
              <a:pPr marL="0" lvl="0" indent="0" algn="ctr" defTabSz="711200">
                <a:lnSpc>
                  <a:spcPct val="90000"/>
                </a:lnSpc>
                <a:spcBef>
                  <a:spcPct val="0"/>
                </a:spcBef>
                <a:spcAft>
                  <a:spcPct val="35000"/>
                </a:spcAft>
                <a:buNone/>
              </a:pPr>
              <a:r>
                <a:rPr lang="nb-NO" sz="1600" b="1" kern="1200">
                  <a:solidFill>
                    <a:schemeClr val="bg1"/>
                  </a:solidFill>
                </a:rPr>
                <a:t>skole</a:t>
              </a:r>
            </a:p>
          </p:txBody>
        </p:sp>
        <p:sp>
          <p:nvSpPr>
            <p:cNvPr id="6" name="Frihåndsform: figur 5">
              <a:extLst>
                <a:ext uri="{FF2B5EF4-FFF2-40B4-BE49-F238E27FC236}">
                  <a16:creationId xmlns:a16="http://schemas.microsoft.com/office/drawing/2014/main" id="{66E374CF-19ED-F065-DD73-848DC8CCB693}"/>
                </a:ext>
              </a:extLst>
            </p:cNvPr>
            <p:cNvSpPr/>
            <p:nvPr/>
          </p:nvSpPr>
          <p:spPr>
            <a:xfrm>
              <a:off x="7117334" y="1882235"/>
              <a:ext cx="1407007" cy="799536"/>
            </a:xfrm>
            <a:custGeom>
              <a:avLst/>
              <a:gdLst>
                <a:gd name="connsiteX0" fmla="*/ 0 w 1194456"/>
                <a:gd name="connsiteY0" fmla="*/ 66359 h 663586"/>
                <a:gd name="connsiteX1" fmla="*/ 66359 w 1194456"/>
                <a:gd name="connsiteY1" fmla="*/ 0 h 663586"/>
                <a:gd name="connsiteX2" fmla="*/ 1128097 w 1194456"/>
                <a:gd name="connsiteY2" fmla="*/ 0 h 663586"/>
                <a:gd name="connsiteX3" fmla="*/ 1194456 w 1194456"/>
                <a:gd name="connsiteY3" fmla="*/ 66359 h 663586"/>
                <a:gd name="connsiteX4" fmla="*/ 1194456 w 1194456"/>
                <a:gd name="connsiteY4" fmla="*/ 597227 h 663586"/>
                <a:gd name="connsiteX5" fmla="*/ 1128097 w 1194456"/>
                <a:gd name="connsiteY5" fmla="*/ 663586 h 663586"/>
                <a:gd name="connsiteX6" fmla="*/ 66359 w 1194456"/>
                <a:gd name="connsiteY6" fmla="*/ 663586 h 663586"/>
                <a:gd name="connsiteX7" fmla="*/ 0 w 1194456"/>
                <a:gd name="connsiteY7" fmla="*/ 597227 h 663586"/>
                <a:gd name="connsiteX8" fmla="*/ 0 w 1194456"/>
                <a:gd name="connsiteY8" fmla="*/ 66359 h 66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56" h="663586">
                  <a:moveTo>
                    <a:pt x="0" y="66359"/>
                  </a:moveTo>
                  <a:cubicBezTo>
                    <a:pt x="0" y="29710"/>
                    <a:pt x="29710" y="0"/>
                    <a:pt x="66359" y="0"/>
                  </a:cubicBezTo>
                  <a:lnTo>
                    <a:pt x="1128097" y="0"/>
                  </a:lnTo>
                  <a:cubicBezTo>
                    <a:pt x="1164746" y="0"/>
                    <a:pt x="1194456" y="29710"/>
                    <a:pt x="1194456" y="66359"/>
                  </a:cubicBezTo>
                  <a:lnTo>
                    <a:pt x="1194456" y="597227"/>
                  </a:lnTo>
                  <a:cubicBezTo>
                    <a:pt x="1194456" y="633876"/>
                    <a:pt x="1164746" y="663586"/>
                    <a:pt x="1128097" y="663586"/>
                  </a:cubicBezTo>
                  <a:lnTo>
                    <a:pt x="66359" y="663586"/>
                  </a:lnTo>
                  <a:cubicBezTo>
                    <a:pt x="29710" y="663586"/>
                    <a:pt x="0" y="633876"/>
                    <a:pt x="0" y="597227"/>
                  </a:cubicBezTo>
                  <a:lnTo>
                    <a:pt x="0" y="66359"/>
                  </a:lnTo>
                  <a:close/>
                </a:path>
              </a:pathLst>
            </a:custGeom>
            <a:solidFill>
              <a:srgbClr val="90939A">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396" tIns="80396" rIns="80396" bIns="80396" numCol="1" spcCol="1270" anchor="ctr" anchorCtr="0">
              <a:noAutofit/>
            </a:bodyPr>
            <a:lstStyle/>
            <a:p>
              <a:pPr marL="0" lvl="0" indent="0" algn="ctr" defTabSz="711200">
                <a:lnSpc>
                  <a:spcPct val="90000"/>
                </a:lnSpc>
                <a:spcBef>
                  <a:spcPct val="0"/>
                </a:spcBef>
                <a:spcAft>
                  <a:spcPct val="35000"/>
                </a:spcAft>
                <a:buNone/>
              </a:pPr>
              <a:r>
                <a:rPr lang="nb-NO" sz="1600" b="1" kern="1200">
                  <a:solidFill>
                    <a:schemeClr val="bg1"/>
                  </a:solidFill>
                </a:rPr>
                <a:t>hjem </a:t>
              </a:r>
            </a:p>
          </p:txBody>
        </p:sp>
        <p:sp>
          <p:nvSpPr>
            <p:cNvPr id="7" name="Likebent trekant 6">
              <a:extLst>
                <a:ext uri="{FF2B5EF4-FFF2-40B4-BE49-F238E27FC236}">
                  <a16:creationId xmlns:a16="http://schemas.microsoft.com/office/drawing/2014/main" id="{1EED6D55-17BE-DFE7-1518-19A0A933D187}"/>
                </a:ext>
              </a:extLst>
            </p:cNvPr>
            <p:cNvSpPr/>
            <p:nvPr/>
          </p:nvSpPr>
          <p:spPr>
            <a:xfrm>
              <a:off x="6602972" y="3009609"/>
              <a:ext cx="586253" cy="599653"/>
            </a:xfrm>
            <a:prstGeom prst="triangle">
              <a:avLst/>
            </a:prstGeom>
            <a:solidFill>
              <a:srgbClr val="C9808C">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8" name="Rektangel 7">
              <a:extLst>
                <a:ext uri="{FF2B5EF4-FFF2-40B4-BE49-F238E27FC236}">
                  <a16:creationId xmlns:a16="http://schemas.microsoft.com/office/drawing/2014/main" id="{8B944A84-B796-53E2-39E9-93075196D2B6}"/>
                </a:ext>
              </a:extLst>
            </p:cNvPr>
            <p:cNvSpPr/>
            <p:nvPr/>
          </p:nvSpPr>
          <p:spPr>
            <a:xfrm>
              <a:off x="5137340" y="2758555"/>
              <a:ext cx="3517517" cy="243059"/>
            </a:xfrm>
            <a:prstGeom prst="rect">
              <a:avLst/>
            </a:prstGeom>
            <a:solidFill>
              <a:srgbClr val="C9808C">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nb-NO"/>
            </a:p>
          </p:txBody>
        </p:sp>
      </p:grpSp>
    </p:spTree>
    <p:extLst>
      <p:ext uri="{BB962C8B-B14F-4D97-AF65-F5344CB8AC3E}">
        <p14:creationId xmlns:p14="http://schemas.microsoft.com/office/powerpoint/2010/main" val="2029866661"/>
      </p:ext>
    </p:extLst>
  </p:cSld>
  <p:clrMapOvr>
    <a:masterClrMapping/>
  </p:clrMapOvr>
</p:sld>
</file>

<file path=ppt/theme/theme1.xml><?xml version="1.0" encoding="utf-8"?>
<a:theme xmlns:a="http://schemas.openxmlformats.org/drawingml/2006/main" name="TEMASIDER">
  <a:themeElements>
    <a:clrScheme name="Rogaland Fylkeskommune">
      <a:dk1>
        <a:sysClr val="windowText" lastClr="000000"/>
      </a:dk1>
      <a:lt1>
        <a:sysClr val="window" lastClr="FFFFFF"/>
      </a:lt1>
      <a:dk2>
        <a:srgbClr val="44546A"/>
      </a:dk2>
      <a:lt2>
        <a:srgbClr val="E7E6E6"/>
      </a:lt2>
      <a:accent1>
        <a:srgbClr val="4B7681"/>
      </a:accent1>
      <a:accent2>
        <a:srgbClr val="6E8994"/>
      </a:accent2>
      <a:accent3>
        <a:srgbClr val="8D9FA9"/>
      </a:accent3>
      <a:accent4>
        <a:srgbClr val="AEBAC1"/>
      </a:accent4>
      <a:accent5>
        <a:srgbClr val="D3D9DD"/>
      </a:accent5>
      <a:accent6>
        <a:srgbClr val="E8EB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d kommune - om MO nov-20" id="{25D29EEC-54F7-4748-A008-2314BEE04655}" vid="{53EF4D8D-EC1A-0343-A90B-7038ACBD8C5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26cbe1f-01c4-4698-a566-2fc43ebec731}" enabled="0" method="" siteId="{026cbe1f-01c4-4698-a566-2fc43ebec731}" removed="1"/>
</clbl:labelList>
</file>

<file path=docProps/app.xml><?xml version="1.0" encoding="utf-8"?>
<Properties xmlns="http://schemas.openxmlformats.org/officeDocument/2006/extended-properties" xmlns:vt="http://schemas.openxmlformats.org/officeDocument/2006/docPropsVTypes">
  <Template>Mobbeombudet</Template>
  <TotalTime>3120</TotalTime>
  <Words>2837</Words>
  <Application>Microsoft Macintosh PowerPoint</Application>
  <PresentationFormat>Skjermfremvisning (16:9)</PresentationFormat>
  <Paragraphs>392</Paragraphs>
  <Slides>33</Slides>
  <Notes>27</Notes>
  <HiddenSlides>2</HiddenSlides>
  <MMClips>1</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33</vt:i4>
      </vt:variant>
    </vt:vector>
  </HeadingPairs>
  <TitlesOfParts>
    <vt:vector size="45" baseType="lpstr">
      <vt:lpstr>aileronregular</vt:lpstr>
      <vt:lpstr>Arial</vt:lpstr>
      <vt:lpstr>Bradley Hand</vt:lpstr>
      <vt:lpstr>Calibri</vt:lpstr>
      <vt:lpstr>Gabriola</vt:lpstr>
      <vt:lpstr>GillSansInfantStd</vt:lpstr>
      <vt:lpstr>Helvetica Neue</vt:lpstr>
      <vt:lpstr>Roboto</vt:lpstr>
      <vt:lpstr>Wingdings</vt:lpstr>
      <vt:lpstr>Zen Kaku Gothic Antique</vt:lpstr>
      <vt:lpstr>Zen Kaku Gothic New</vt:lpstr>
      <vt:lpstr>TEMASIDER</vt:lpstr>
      <vt:lpstr>Trygt og godt – på skolen og i fritida</vt:lpstr>
      <vt:lpstr>PowerPoint-presentasjon</vt:lpstr>
      <vt:lpstr>Mobbeombud for barnehage og grunnskole </vt:lpstr>
      <vt:lpstr>Hva ønsker du for ditt barn?</vt:lpstr>
      <vt:lpstr>PowerPoint-presentasjon</vt:lpstr>
      <vt:lpstr>PowerPoint-presentasjon</vt:lpstr>
      <vt:lpstr> Hva er mobbing?</vt:lpstr>
      <vt:lpstr>PowerPoint-presentasjon</vt:lpstr>
      <vt:lpstr>PowerPoint-presentasjon</vt:lpstr>
      <vt:lpstr>Barn / ungdom bryr seg om hva foreldrene/foresatte mener</vt:lpstr>
      <vt:lpstr>Medier</vt:lpstr>
      <vt:lpstr>Hverdagen</vt:lpstr>
      <vt:lpstr>Mangfold</vt:lpstr>
      <vt:lpstr>PowerPoint-presentasjon</vt:lpstr>
      <vt:lpstr>Utvikling av hjernen</vt:lpstr>
      <vt:lpstr>Fellesskapets to sider</vt:lpstr>
      <vt:lpstr>Fra trygt til utrygt</vt:lpstr>
      <vt:lpstr>PowerPoint-presentasjon</vt:lpstr>
      <vt:lpstr>PowerPoint-presentasjon</vt:lpstr>
      <vt:lpstr>PowerPoint-presentasjon</vt:lpstr>
      <vt:lpstr>PowerPoint-presentasjon</vt:lpstr>
      <vt:lpstr>PowerPoint-presentasjon</vt:lpstr>
      <vt:lpstr>PowerPoint-presentasjon</vt:lpstr>
      <vt:lpstr>Konsekvenser av å mobbe</vt:lpstr>
      <vt:lpstr>PowerPoint-presentasjon</vt:lpstr>
      <vt:lpstr>PowerPoint-presentasjon</vt:lpstr>
      <vt:lpstr>Mediebruk – hva vet vi?</vt:lpstr>
      <vt:lpstr>Råd og tips</vt:lpstr>
      <vt:lpstr>Hva gjør du når noe negativt skjer?</vt:lpstr>
      <vt:lpstr>Hvordan snakker vi om / til  andre barn og foresatte?</vt:lpstr>
      <vt:lpstr>Dette gjør hverdagen tryggere for våre barn</vt:lpstr>
      <vt:lpstr>Nyttige nettsteder</vt:lpstr>
      <vt:lpstr>Marit Nygård Roth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Foreldremøte Buggeland skole</dc:title>
  <dc:creator>Marit Nygård Roth</dc:creator>
  <cp:lastModifiedBy>Marit Nygård Roth</cp:lastModifiedBy>
  <cp:revision>56</cp:revision>
  <cp:lastPrinted>2022-02-14T10:44:51Z</cp:lastPrinted>
  <dcterms:created xsi:type="dcterms:W3CDTF">2022-02-08T07:01:44Z</dcterms:created>
  <dcterms:modified xsi:type="dcterms:W3CDTF">2025-02-20T11:27:56Z</dcterms:modified>
</cp:coreProperties>
</file>